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81" r:id="rId3"/>
    <p:sldId id="257" r:id="rId4"/>
    <p:sldId id="258" r:id="rId5"/>
    <p:sldId id="259" r:id="rId6"/>
    <p:sldId id="260" r:id="rId7"/>
    <p:sldId id="261" r:id="rId8"/>
    <p:sldId id="263" r:id="rId9"/>
    <p:sldId id="268" r:id="rId10"/>
    <p:sldId id="272" r:id="rId11"/>
    <p:sldId id="282" r:id="rId12"/>
    <p:sldId id="280" r:id="rId13"/>
    <p:sldId id="276" r:id="rId14"/>
    <p:sldId id="278" r:id="rId15"/>
    <p:sldId id="27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77" autoAdjust="0"/>
  </p:normalViewPr>
  <p:slideViewPr>
    <p:cSldViewPr>
      <p:cViewPr varScale="1">
        <p:scale>
          <a:sx n="81" d="100"/>
          <a:sy n="81" d="100"/>
        </p:scale>
        <p:origin x="-16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BDCB3B7-ED00-4513-855D-E65F06FEDED3}" type="datetimeFigureOut">
              <a:rPr lang="en-US" smtClean="0"/>
              <a:t>12/17/2012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61A078-88EE-4C03-90EE-A594FA4BF50E}" type="slidenum">
              <a:rPr lang="en-US" smtClean="0"/>
              <a:t>‹#›</a:t>
            </a:fld>
            <a:endParaRPr lang="en-US"/>
          </a:p>
        </p:txBody>
      </p:sp>
    </p:spTree>
    <p:extLst>
      <p:ext uri="{BB962C8B-B14F-4D97-AF65-F5344CB8AC3E}">
        <p14:creationId xmlns:p14="http://schemas.microsoft.com/office/powerpoint/2010/main" val="290650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0B61BF-8091-4C1A-B6B6-EA6FAB6DA44C}" type="datetimeFigureOut">
              <a:rPr lang="en-US" smtClean="0"/>
              <a:t>12/17/2012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49CEA9-DB5E-4D07-9BC7-EDC8CD55D352}" type="slidenum">
              <a:rPr lang="en-US" smtClean="0"/>
              <a:t>‹#›</a:t>
            </a:fld>
            <a:endParaRPr lang="en-US"/>
          </a:p>
        </p:txBody>
      </p:sp>
    </p:spTree>
    <p:extLst>
      <p:ext uri="{BB962C8B-B14F-4D97-AF65-F5344CB8AC3E}">
        <p14:creationId xmlns:p14="http://schemas.microsoft.com/office/powerpoint/2010/main" val="194304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One</a:t>
            </a:r>
            <a:endParaRPr lang="en-US" dirty="0"/>
          </a:p>
        </p:txBody>
      </p:sp>
      <p:sp>
        <p:nvSpPr>
          <p:cNvPr id="4" name="Slide Number Placeholder 3"/>
          <p:cNvSpPr>
            <a:spLocks noGrp="1"/>
          </p:cNvSpPr>
          <p:nvPr>
            <p:ph type="sldNum" sz="quarter" idx="10"/>
          </p:nvPr>
        </p:nvSpPr>
        <p:spPr/>
        <p:txBody>
          <a:bodyPr/>
          <a:lstStyle/>
          <a:p>
            <a:fld id="{D949CEA9-DB5E-4D07-9BC7-EDC8CD55D352}" type="slidenum">
              <a:rPr lang="en-US" smtClean="0"/>
              <a:t>1</a:t>
            </a:fld>
            <a:endParaRPr lang="en-US"/>
          </a:p>
        </p:txBody>
      </p:sp>
    </p:spTree>
    <p:extLst>
      <p:ext uri="{BB962C8B-B14F-4D97-AF65-F5344CB8AC3E}">
        <p14:creationId xmlns:p14="http://schemas.microsoft.com/office/powerpoint/2010/main" val="356238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Two</a:t>
            </a:r>
          </a:p>
          <a:p>
            <a:r>
              <a:rPr lang="en-US" smtClean="0"/>
              <a:t>Page 68 </a:t>
            </a:r>
            <a:r>
              <a:rPr lang="en-US" dirty="0" smtClean="0"/>
              <a:t>of handouts</a:t>
            </a:r>
            <a:endParaRPr lang="en-US" dirty="0"/>
          </a:p>
        </p:txBody>
      </p:sp>
      <p:sp>
        <p:nvSpPr>
          <p:cNvPr id="4" name="Slide Number Placeholder 3"/>
          <p:cNvSpPr>
            <a:spLocks noGrp="1"/>
          </p:cNvSpPr>
          <p:nvPr>
            <p:ph type="sldNum" sz="quarter" idx="10"/>
          </p:nvPr>
        </p:nvSpPr>
        <p:spPr/>
        <p:txBody>
          <a:bodyPr/>
          <a:lstStyle/>
          <a:p>
            <a:fld id="{D949CEA9-DB5E-4D07-9BC7-EDC8CD55D352}" type="slidenum">
              <a:rPr lang="en-US" smtClean="0"/>
              <a:t>12</a:t>
            </a:fld>
            <a:endParaRPr lang="en-US"/>
          </a:p>
        </p:txBody>
      </p:sp>
    </p:spTree>
    <p:extLst>
      <p:ext uri="{BB962C8B-B14F-4D97-AF65-F5344CB8AC3E}">
        <p14:creationId xmlns:p14="http://schemas.microsoft.com/office/powerpoint/2010/main" val="210941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Slide Image Placeholder 1"/>
          <p:cNvSpPr>
            <a:spLocks noGrp="1" noRot="1" noChangeAspect="1"/>
          </p:cNvSpPr>
          <p:nvPr>
            <p:ph type="sldImg"/>
          </p:nvPr>
        </p:nvSpPr>
        <p:spPr bwMode="auto">
          <a:xfrm>
            <a:off x="1350963" y="284163"/>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4" name="Notes Placeholder 2"/>
          <p:cNvSpPr>
            <a:spLocks noGrp="1"/>
          </p:cNvSpPr>
          <p:nvPr>
            <p:ph type="body" idx="1"/>
          </p:nvPr>
        </p:nvSpPr>
        <p:spPr bwMode="auto">
          <a:xfrm>
            <a:off x="658848" y="3582988"/>
            <a:ext cx="5645644" cy="52824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Narrow" pitchFamily="34" charset="0"/>
                <a:ea typeface="ＭＳ Ｐゴシック" pitchFamily="34" charset="-128"/>
                <a:cs typeface="Arial Narrow" pitchFamily="34" charset="0"/>
              </a:rPr>
              <a:t>Part Two</a:t>
            </a:r>
          </a:p>
          <a:p>
            <a:pPr eaLnBrk="1" hangingPunct="1"/>
            <a:r>
              <a:rPr lang="en-US" b="1" dirty="0" smtClean="0">
                <a:latin typeface="Arial Narrow" pitchFamily="34" charset="0"/>
                <a:ea typeface="ＭＳ Ｐゴシック" pitchFamily="34" charset="-128"/>
                <a:cs typeface="Arial Narrow" pitchFamily="34" charset="0"/>
              </a:rPr>
              <a:t>TIME: </a:t>
            </a:r>
            <a:r>
              <a:rPr lang="en-US" dirty="0" smtClean="0">
                <a:latin typeface="Arial Narrow" pitchFamily="34" charset="0"/>
                <a:ea typeface="ＭＳ Ｐゴシック" pitchFamily="34" charset="-128"/>
                <a:cs typeface="Arial Narrow" pitchFamily="34" charset="0"/>
              </a:rPr>
              <a:t>10 minutes (</a:t>
            </a:r>
            <a:r>
              <a:rPr lang="en-US" i="1" dirty="0" smtClean="0">
                <a:latin typeface="Arial Narrow" pitchFamily="34" charset="0"/>
                <a:ea typeface="ＭＳ Ｐゴシック" pitchFamily="34" charset="-128"/>
                <a:cs typeface="Arial Narrow" pitchFamily="34" charset="0"/>
              </a:rPr>
              <a:t>CONTINUED </a:t>
            </a:r>
            <a:r>
              <a:rPr lang="en-US" dirty="0" smtClean="0">
                <a:latin typeface="Arial Narrow" pitchFamily="34" charset="0"/>
                <a:ea typeface="ＭＳ Ｐゴシック" pitchFamily="34" charset="-128"/>
                <a:cs typeface="Arial Narrow" pitchFamily="34" charset="0"/>
              </a:rPr>
              <a:t>for Slides 20 to 22)</a:t>
            </a:r>
          </a:p>
          <a:p>
            <a:pPr eaLnBrk="1" hangingPunct="1"/>
            <a:r>
              <a:rPr lang="en-US" b="1" dirty="0" smtClean="0">
                <a:latin typeface="Arial Narrow" pitchFamily="34" charset="0"/>
                <a:ea typeface="ＭＳ Ｐゴシック" pitchFamily="34" charset="-128"/>
                <a:cs typeface="Arial Narrow" pitchFamily="34" charset="0"/>
              </a:rPr>
              <a:t>INTENT: </a:t>
            </a:r>
            <a:r>
              <a:rPr lang="en-US" dirty="0" smtClean="0">
                <a:latin typeface="Arial Narrow" pitchFamily="34" charset="0"/>
                <a:ea typeface="ＭＳ Ｐゴシック" pitchFamily="34" charset="-128"/>
                <a:cs typeface="Arial Narrow" pitchFamily="34" charset="0"/>
              </a:rPr>
              <a:t>To provide some background on the CCSS for Mathematics</a:t>
            </a:r>
          </a:p>
          <a:p>
            <a:pPr eaLnBrk="1" hangingPunct="1"/>
            <a:r>
              <a:rPr lang="en-US" dirty="0" smtClean="0">
                <a:latin typeface="Arial Narrow" pitchFamily="34" charset="0"/>
                <a:ea typeface="ＭＳ Ｐゴシック" pitchFamily="34" charset="-128"/>
                <a:cs typeface="Arial Narrow" pitchFamily="34" charset="0"/>
              </a:rPr>
              <a:t>___________________________________________________________________________________</a:t>
            </a:r>
          </a:p>
          <a:p>
            <a:r>
              <a:rPr lang="en-US" dirty="0" smtClean="0">
                <a:latin typeface="Arial Narrow" pitchFamily="34" charset="0"/>
                <a:ea typeface="ＭＳ Ｐゴシック" pitchFamily="34" charset="-128"/>
                <a:cs typeface="Arial Narrow" pitchFamily="34" charset="0"/>
              </a:rPr>
              <a:t>William McCallum, one of the writers of the CCSS for Mathematics, has paired the Standards for Mathematical Practice in the following way. </a:t>
            </a:r>
          </a:p>
          <a:p>
            <a:r>
              <a:rPr lang="en-US" dirty="0" smtClean="0">
                <a:latin typeface="Arial Narrow" pitchFamily="34" charset="0"/>
                <a:ea typeface="ＭＳ Ｐゴシック" pitchFamily="34" charset="-128"/>
                <a:cs typeface="Arial Narrow" pitchFamily="34" charset="0"/>
              </a:rPr>
              <a:t>Review the slide.</a:t>
            </a:r>
          </a:p>
          <a:p>
            <a:r>
              <a:rPr lang="en-US" dirty="0" smtClean="0">
                <a:latin typeface="Arial Narrow" pitchFamily="34" charset="0"/>
                <a:ea typeface="ＭＳ Ｐゴシック" pitchFamily="34" charset="-128"/>
                <a:cs typeface="Arial Narrow" pitchFamily="34" charset="0"/>
              </a:rPr>
              <a:t>When we look at the Standards for Mathematical Practice, we can see how these standards support the kinds of thinking and work described in Quadrants B, C, and D.</a:t>
            </a:r>
          </a:p>
          <a:p>
            <a:r>
              <a:rPr lang="en-US" dirty="0" smtClean="0">
                <a:latin typeface="Arial Narrow" pitchFamily="34" charset="0"/>
                <a:ea typeface="ＭＳ Ｐゴシック" pitchFamily="34" charset="-128"/>
                <a:cs typeface="Arial Narrow" pitchFamily="34" charset="0"/>
              </a:rPr>
              <a:t>This organization of the standards helps us consider the implications the CCSS will have on instruction. In addition to teaching content, we need to plan instruction to help students make sense of problems and persevere in solving them—a challenge we</a:t>
            </a:r>
            <a:r>
              <a:rPr lang="ja-JP" altLang="en-US" dirty="0" smtClean="0">
                <a:latin typeface="Arial Narrow" pitchFamily="34" charset="0"/>
                <a:ea typeface="ＭＳ Ｐゴシック" pitchFamily="34" charset="-128"/>
                <a:cs typeface="Arial Narrow" pitchFamily="34" charset="0"/>
              </a:rPr>
              <a:t>’</a:t>
            </a:r>
            <a:r>
              <a:rPr lang="en-US" altLang="ja-JP" dirty="0" err="1" smtClean="0">
                <a:latin typeface="Arial Narrow" pitchFamily="34" charset="0"/>
                <a:ea typeface="ＭＳ Ｐゴシック" pitchFamily="34" charset="-128"/>
                <a:cs typeface="Arial Narrow" pitchFamily="34" charset="0"/>
              </a:rPr>
              <a:t>ve</a:t>
            </a:r>
            <a:r>
              <a:rPr lang="en-US" altLang="ja-JP" dirty="0" smtClean="0">
                <a:latin typeface="Arial Narrow" pitchFamily="34" charset="0"/>
                <a:ea typeface="ＭＳ Ｐゴシック" pitchFamily="34" charset="-128"/>
                <a:cs typeface="Arial Narrow" pitchFamily="34" charset="0"/>
              </a:rPr>
              <a:t> always been faced with in mathematics, but now it is a standard we need to help students achieve.</a:t>
            </a:r>
          </a:p>
          <a:p>
            <a:r>
              <a:rPr lang="en-US" dirty="0" smtClean="0">
                <a:latin typeface="Arial Narrow" pitchFamily="34" charset="0"/>
                <a:ea typeface="ＭＳ Ｐゴシック" pitchFamily="34" charset="-128"/>
                <a:cs typeface="Arial Narrow" pitchFamily="34" charset="0"/>
              </a:rPr>
              <a:t>In our lesson plans, we need to create opportunities for students to engage in reasoning and explaining or using multiple representations and tools to model problems.</a:t>
            </a:r>
          </a:p>
        </p:txBody>
      </p:sp>
      <p:sp>
        <p:nvSpPr>
          <p:cNvPr id="346115"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34" charset="-128"/>
              </a:defRPr>
            </a:lvl1pPr>
            <a:lvl2pPr marL="757066" indent="-291179">
              <a:defRPr kumimoji="1">
                <a:solidFill>
                  <a:schemeClr val="tx1"/>
                </a:solidFill>
                <a:latin typeface="Arial" pitchFamily="34" charset="0"/>
                <a:ea typeface="ＭＳ Ｐゴシック" pitchFamily="34" charset="-128"/>
              </a:defRPr>
            </a:lvl2pPr>
            <a:lvl3pPr marL="1164717" indent="-232943">
              <a:defRPr kumimoji="1">
                <a:solidFill>
                  <a:schemeClr val="tx1"/>
                </a:solidFill>
                <a:latin typeface="Arial" pitchFamily="34" charset="0"/>
                <a:ea typeface="ＭＳ Ｐゴシック" pitchFamily="34" charset="-128"/>
              </a:defRPr>
            </a:lvl3pPr>
            <a:lvl4pPr marL="1630604" indent="-232943">
              <a:defRPr kumimoji="1">
                <a:solidFill>
                  <a:schemeClr val="tx1"/>
                </a:solidFill>
                <a:latin typeface="Arial" pitchFamily="34" charset="0"/>
                <a:ea typeface="ＭＳ Ｐゴシック" pitchFamily="34" charset="-128"/>
              </a:defRPr>
            </a:lvl4pPr>
            <a:lvl5pPr marL="2096491" indent="-232943">
              <a:defRPr kumimoji="1">
                <a:solidFill>
                  <a:schemeClr val="tx1"/>
                </a:solidFill>
                <a:latin typeface="Arial" pitchFamily="34" charset="0"/>
                <a:ea typeface="ＭＳ Ｐゴシック" pitchFamily="34" charset="-128"/>
              </a:defRPr>
            </a:lvl5pPr>
            <a:lvl6pPr marL="2562377" indent="-232943" defTabSz="465887" fontAlgn="base">
              <a:spcBef>
                <a:spcPct val="0"/>
              </a:spcBef>
              <a:spcAft>
                <a:spcPct val="0"/>
              </a:spcAft>
              <a:defRPr kumimoji="1">
                <a:solidFill>
                  <a:schemeClr val="tx1"/>
                </a:solidFill>
                <a:latin typeface="Arial" pitchFamily="34" charset="0"/>
                <a:ea typeface="ＭＳ Ｐゴシック" pitchFamily="34" charset="-128"/>
              </a:defRPr>
            </a:lvl6pPr>
            <a:lvl7pPr marL="3028264" indent="-232943" defTabSz="465887" fontAlgn="base">
              <a:spcBef>
                <a:spcPct val="0"/>
              </a:spcBef>
              <a:spcAft>
                <a:spcPct val="0"/>
              </a:spcAft>
              <a:defRPr kumimoji="1">
                <a:solidFill>
                  <a:schemeClr val="tx1"/>
                </a:solidFill>
                <a:latin typeface="Arial" pitchFamily="34" charset="0"/>
                <a:ea typeface="ＭＳ Ｐゴシック" pitchFamily="34" charset="-128"/>
              </a:defRPr>
            </a:lvl7pPr>
            <a:lvl8pPr marL="3494151" indent="-232943" defTabSz="465887" fontAlgn="base">
              <a:spcBef>
                <a:spcPct val="0"/>
              </a:spcBef>
              <a:spcAft>
                <a:spcPct val="0"/>
              </a:spcAft>
              <a:defRPr kumimoji="1">
                <a:solidFill>
                  <a:schemeClr val="tx1"/>
                </a:solidFill>
                <a:latin typeface="Arial" pitchFamily="34" charset="0"/>
                <a:ea typeface="ＭＳ Ｐゴシック" pitchFamily="34" charset="-128"/>
              </a:defRPr>
            </a:lvl8pPr>
            <a:lvl9pPr marL="3960038" indent="-232943" defTabSz="465887" fontAlgn="base">
              <a:spcBef>
                <a:spcPct val="0"/>
              </a:spcBef>
              <a:spcAft>
                <a:spcPct val="0"/>
              </a:spcAft>
              <a:defRPr kumimoji="1">
                <a:solidFill>
                  <a:schemeClr val="tx1"/>
                </a:solidFill>
                <a:latin typeface="Arial" pitchFamily="34" charset="0"/>
                <a:ea typeface="ＭＳ Ｐゴシック" pitchFamily="34" charset="-128"/>
              </a:defRPr>
            </a:lvl9pPr>
          </a:lstStyle>
          <a:p>
            <a:r>
              <a:rPr kumimoji="0" lang="en-US" smtClean="0">
                <a:solidFill>
                  <a:srgbClr val="000000"/>
                </a:solidFill>
                <a:latin typeface="Arial Narrow" pitchFamily="34" charset="0"/>
              </a:rPr>
              <a:t>California</a:t>
            </a:r>
            <a:r>
              <a:rPr kumimoji="0" lang="ja-JP" altLang="en-US" smtClean="0">
                <a:solidFill>
                  <a:srgbClr val="000000"/>
                </a:solidFill>
                <a:latin typeface="Arial Narrow" pitchFamily="34" charset="0"/>
              </a:rPr>
              <a:t>’</a:t>
            </a:r>
            <a:r>
              <a:rPr kumimoji="0" lang="en-US" altLang="ja-JP" smtClean="0">
                <a:solidFill>
                  <a:srgbClr val="000000"/>
                </a:solidFill>
                <a:latin typeface="Arial Narrow" pitchFamily="34" charset="0"/>
              </a:rPr>
              <a:t>s Common Core State Standards: Toolkit  |  Instruction, 6-12  |  Mathematics   </a:t>
            </a:r>
            <a:endParaRPr kumimoji="0" lang="en-US" smtClean="0">
              <a:solidFill>
                <a:srgbClr val="000000"/>
              </a:solidFill>
              <a:latin typeface="Arial Narrow"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Image Placeholder 1"/>
          <p:cNvSpPr>
            <a:spLocks noGrp="1" noRot="1" noChangeAspect="1"/>
          </p:cNvSpPr>
          <p:nvPr>
            <p:ph type="sldImg"/>
          </p:nvPr>
        </p:nvSpPr>
        <p:spPr bwMode="auto">
          <a:xfrm>
            <a:off x="1350963" y="284163"/>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0" name="Notes Placeholder 2"/>
          <p:cNvSpPr>
            <a:spLocks noGrp="1"/>
          </p:cNvSpPr>
          <p:nvPr>
            <p:ph type="body" idx="1"/>
          </p:nvPr>
        </p:nvSpPr>
        <p:spPr bwMode="auto">
          <a:xfrm>
            <a:off x="658848" y="3582988"/>
            <a:ext cx="5645644" cy="52824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Narrow" pitchFamily="34" charset="0"/>
                <a:ea typeface="ＭＳ Ｐゴシック" pitchFamily="34" charset="-128"/>
                <a:cs typeface="Arial Narrow" pitchFamily="34" charset="0"/>
              </a:rPr>
              <a:t>TIME: </a:t>
            </a:r>
            <a:r>
              <a:rPr lang="en-US" dirty="0" smtClean="0">
                <a:latin typeface="Arial Narrow" pitchFamily="34" charset="0"/>
                <a:ea typeface="ＭＳ Ｐゴシック" pitchFamily="34" charset="-128"/>
                <a:cs typeface="Arial Narrow" pitchFamily="34" charset="0"/>
              </a:rPr>
              <a:t>35 minutes (for Slides 23 to 24)</a:t>
            </a:r>
          </a:p>
          <a:p>
            <a:pPr eaLnBrk="1" hangingPunct="1"/>
            <a:r>
              <a:rPr lang="en-US" b="1" dirty="0" smtClean="0">
                <a:latin typeface="Arial Narrow" pitchFamily="34" charset="0"/>
                <a:ea typeface="ＭＳ Ｐゴシック" pitchFamily="34" charset="-128"/>
                <a:cs typeface="Arial Narrow" pitchFamily="34" charset="0"/>
              </a:rPr>
              <a:t>INTENT: </a:t>
            </a:r>
            <a:r>
              <a:rPr lang="en-US" dirty="0" smtClean="0">
                <a:latin typeface="Arial Narrow" pitchFamily="34" charset="0"/>
                <a:ea typeface="ＭＳ Ｐゴシック" pitchFamily="34" charset="-128"/>
                <a:cs typeface="Arial Narrow" pitchFamily="34" charset="0"/>
              </a:rPr>
              <a:t>To look deeply at one of the Standards for Mathematical Practice and to preview the </a:t>
            </a:r>
            <a:br>
              <a:rPr lang="en-US" dirty="0" smtClean="0">
                <a:latin typeface="Arial Narrow" pitchFamily="34" charset="0"/>
                <a:ea typeface="ＭＳ Ｐゴシック" pitchFamily="34" charset="-128"/>
                <a:cs typeface="Arial Narrow" pitchFamily="34" charset="0"/>
              </a:rPr>
            </a:br>
            <a:r>
              <a:rPr lang="en-US" dirty="0" smtClean="0">
                <a:latin typeface="Arial Narrow" pitchFamily="34" charset="0"/>
                <a:ea typeface="ＭＳ Ｐゴシック" pitchFamily="34" charset="-128"/>
                <a:cs typeface="Arial Narrow" pitchFamily="34" charset="0"/>
              </a:rPr>
              <a:t>other seven</a:t>
            </a:r>
          </a:p>
          <a:p>
            <a:pPr eaLnBrk="1" hangingPunct="1"/>
            <a:r>
              <a:rPr lang="en-US" dirty="0" smtClean="0">
                <a:latin typeface="Arial Narrow" pitchFamily="34" charset="0"/>
                <a:ea typeface="ＭＳ Ｐゴシック" pitchFamily="34" charset="-128"/>
                <a:cs typeface="Arial Narrow" pitchFamily="34" charset="0"/>
              </a:rPr>
              <a:t>___________________________________________________________________________________</a:t>
            </a:r>
          </a:p>
          <a:p>
            <a:pPr eaLnBrk="1" hangingPunct="1"/>
            <a:r>
              <a:rPr lang="en-US" dirty="0" smtClean="0">
                <a:latin typeface="Arial Narrow" pitchFamily="34" charset="0"/>
                <a:ea typeface="ＭＳ Ｐゴシック" pitchFamily="34" charset="-128"/>
                <a:cs typeface="Arial Narrow" pitchFamily="34" charset="0"/>
              </a:rPr>
              <a:t>The </a:t>
            </a:r>
            <a:r>
              <a:rPr lang="en-US" dirty="0" err="1" smtClean="0">
                <a:latin typeface="Arial Narrow" pitchFamily="34" charset="0"/>
                <a:ea typeface="ＭＳ Ｐゴシック" pitchFamily="34" charset="-128"/>
                <a:cs typeface="Arial Narrow" pitchFamily="34" charset="0"/>
              </a:rPr>
              <a:t>Frayer</a:t>
            </a:r>
            <a:r>
              <a:rPr lang="en-US" dirty="0" smtClean="0">
                <a:latin typeface="Arial Narrow" pitchFamily="34" charset="0"/>
                <a:ea typeface="ＭＳ Ｐゴシック" pitchFamily="34" charset="-128"/>
                <a:cs typeface="Arial Narrow" pitchFamily="34" charset="0"/>
              </a:rPr>
              <a:t> Model is a word categorization activity that helps learners develop their understanding of concepts. There are many variations of the </a:t>
            </a:r>
            <a:r>
              <a:rPr lang="en-US" dirty="0" err="1" smtClean="0">
                <a:latin typeface="Arial Narrow" pitchFamily="34" charset="0"/>
                <a:ea typeface="ＭＳ Ｐゴシック" pitchFamily="34" charset="-128"/>
                <a:cs typeface="Arial Narrow" pitchFamily="34" charset="0"/>
              </a:rPr>
              <a:t>Frayer</a:t>
            </a:r>
            <a:r>
              <a:rPr lang="en-US" dirty="0" smtClean="0">
                <a:latin typeface="Arial Narrow" pitchFamily="34" charset="0"/>
                <a:ea typeface="ＭＳ Ｐゴシック" pitchFamily="34" charset="-128"/>
                <a:cs typeface="Arial Narrow" pitchFamily="34" charset="0"/>
              </a:rPr>
              <a:t> Model, but most include the Essential Characteristics of the concept as well as Examples and Non-Examples of the concept. The use of examples and non-examples is a concept attainment strategy. </a:t>
            </a:r>
            <a:r>
              <a:rPr lang="en-US" b="1" dirty="0" smtClean="0">
                <a:latin typeface="Arial Narrow" pitchFamily="34" charset="0"/>
                <a:ea typeface="ＭＳ Ｐゴシック" pitchFamily="34" charset="-128"/>
                <a:cs typeface="Arial Narrow" pitchFamily="34" charset="0"/>
              </a:rPr>
              <a:t>	</a:t>
            </a:r>
            <a:endParaRPr lang="en-US" dirty="0" smtClean="0">
              <a:latin typeface="Arial Narrow" pitchFamily="34" charset="0"/>
              <a:ea typeface="ＭＳ Ｐゴシック" pitchFamily="34" charset="-128"/>
              <a:cs typeface="Arial Narrow" pitchFamily="34" charset="0"/>
            </a:endParaRPr>
          </a:p>
          <a:p>
            <a:pPr eaLnBrk="1" hangingPunct="1"/>
            <a:r>
              <a:rPr lang="en-US" b="1" dirty="0" smtClean="0">
                <a:latin typeface="Arial Narrow" pitchFamily="34" charset="0"/>
                <a:ea typeface="ＭＳ Ｐゴシック" pitchFamily="34" charset="-128"/>
                <a:cs typeface="Arial Narrow" pitchFamily="34" charset="0"/>
              </a:rPr>
              <a:t>Essential Characteristics:</a:t>
            </a:r>
            <a:r>
              <a:rPr lang="en-US" dirty="0" smtClean="0">
                <a:latin typeface="Arial Narrow" pitchFamily="34" charset="0"/>
                <a:ea typeface="ＭＳ Ｐゴシック" pitchFamily="34" charset="-128"/>
                <a:cs typeface="Arial Narrow" pitchFamily="34" charset="0"/>
              </a:rPr>
              <a:t> The major characteristics or elements of the Standards for Mathematical Practice</a:t>
            </a:r>
          </a:p>
          <a:p>
            <a:pPr eaLnBrk="1" hangingPunct="1"/>
            <a:r>
              <a:rPr lang="en-US" b="1" dirty="0" smtClean="0">
                <a:latin typeface="Arial Narrow" pitchFamily="34" charset="0"/>
                <a:ea typeface="ＭＳ Ｐゴシック" pitchFamily="34" charset="-128"/>
                <a:cs typeface="Arial Narrow" pitchFamily="34" charset="0"/>
              </a:rPr>
              <a:t>Teaching Methods</a:t>
            </a:r>
            <a:r>
              <a:rPr lang="en-US" dirty="0" smtClean="0">
                <a:latin typeface="Arial Narrow" pitchFamily="34" charset="0"/>
                <a:ea typeface="ＭＳ Ｐゴシック" pitchFamily="34" charset="-128"/>
                <a:cs typeface="Arial Narrow" pitchFamily="34" charset="0"/>
              </a:rPr>
              <a:t>: Think about the CSTPs discussed earlier and the primary methods you currently use to facilitate demonstration of the Standards for Mathematical Practice.</a:t>
            </a:r>
          </a:p>
          <a:p>
            <a:pPr eaLnBrk="1" hangingPunct="1"/>
            <a:r>
              <a:rPr lang="en-US" b="1" dirty="0" smtClean="0">
                <a:latin typeface="Arial Narrow" pitchFamily="34" charset="0"/>
                <a:ea typeface="ＭＳ Ｐゴシック" pitchFamily="34" charset="-128"/>
                <a:cs typeface="Arial Narrow" pitchFamily="34" charset="0"/>
              </a:rPr>
              <a:t>Examples of Student Actions:</a:t>
            </a:r>
            <a:r>
              <a:rPr lang="en-US" dirty="0" smtClean="0">
                <a:latin typeface="Arial Narrow" pitchFamily="34" charset="0"/>
                <a:ea typeface="ＭＳ Ｐゴシック" pitchFamily="34" charset="-128"/>
                <a:cs typeface="Arial Narrow" pitchFamily="34" charset="0"/>
              </a:rPr>
              <a:t> What would it look like if students were engaged in this Standards for Mathematical Practice? Think about the kinds of thinking and work in the four quadrants of the Rigor/Relevance Framework.</a:t>
            </a:r>
          </a:p>
          <a:p>
            <a:pPr eaLnBrk="1" hangingPunct="1"/>
            <a:r>
              <a:rPr lang="en-US" b="1" dirty="0" smtClean="0">
                <a:latin typeface="Arial Narrow" pitchFamily="34" charset="0"/>
                <a:ea typeface="ＭＳ Ｐゴシック" pitchFamily="34" charset="-128"/>
                <a:cs typeface="Arial Narrow" pitchFamily="34" charset="0"/>
              </a:rPr>
              <a:t>Non-examples of what students will be doing: </a:t>
            </a:r>
            <a:r>
              <a:rPr lang="en-US" dirty="0" smtClean="0">
                <a:latin typeface="Arial Narrow" pitchFamily="34" charset="0"/>
                <a:ea typeface="ＭＳ Ｐゴシック" pitchFamily="34" charset="-128"/>
                <a:cs typeface="Arial Narrow" pitchFamily="34" charset="0"/>
              </a:rPr>
              <a:t>What would it look like if students were not engaged in Standards for Mathematical Practice? What would they be doing instead?</a:t>
            </a:r>
          </a:p>
          <a:p>
            <a:pPr eaLnBrk="1" hangingPunct="1"/>
            <a:r>
              <a:rPr lang="en-US" b="1" dirty="0" smtClean="0">
                <a:latin typeface="Arial Narrow" pitchFamily="34" charset="0"/>
                <a:ea typeface="ＭＳ Ｐゴシック" pitchFamily="34" charset="-128"/>
                <a:cs typeface="Arial Narrow" pitchFamily="34" charset="0"/>
              </a:rPr>
              <a:t>[click] </a:t>
            </a:r>
            <a:r>
              <a:rPr lang="en-US" dirty="0" smtClean="0">
                <a:latin typeface="Arial Narrow" pitchFamily="34" charset="0"/>
                <a:ea typeface="ＭＳ Ｐゴシック" pitchFamily="34" charset="-128"/>
                <a:cs typeface="Arial Narrow" pitchFamily="34" charset="0"/>
              </a:rPr>
              <a:t>Review the activity instructions.</a:t>
            </a:r>
          </a:p>
          <a:p>
            <a:pPr eaLnBrk="1" hangingPunct="1"/>
            <a:r>
              <a:rPr lang="en-US" dirty="0" smtClean="0">
                <a:latin typeface="Arial Narrow" pitchFamily="34" charset="0"/>
                <a:ea typeface="ＭＳ Ｐゴシック" pitchFamily="34" charset="-128"/>
                <a:cs typeface="Arial Narrow" pitchFamily="34" charset="0"/>
              </a:rPr>
              <a:t>Assign a practice to each table. Refer them to p. 47 of the CCSS for Mathematics handout. Remind the group assigned to SMP 4, Modeling with Mathematics, to refer to pp. 60-61. Encourage them to include the basic modeling cycle on their poster.  </a:t>
            </a:r>
          </a:p>
          <a:p>
            <a:pPr eaLnBrk="1" hangingPunct="1"/>
            <a:r>
              <a:rPr lang="en-US" b="1" dirty="0" smtClean="0">
                <a:latin typeface="Arial Narrow" pitchFamily="34" charset="0"/>
                <a:ea typeface="ＭＳ Ｐゴシック" pitchFamily="34" charset="-128"/>
                <a:cs typeface="Arial Narrow" pitchFamily="34" charset="0"/>
              </a:rPr>
              <a:t>HANDOUTS:</a:t>
            </a:r>
          </a:p>
          <a:p>
            <a:pPr eaLnBrk="1" hangingPunct="1"/>
            <a:r>
              <a:rPr lang="en-US" dirty="0" smtClean="0">
                <a:latin typeface="Arial Narrow" pitchFamily="34" charset="0"/>
                <a:ea typeface="ＭＳ Ｐゴシック" pitchFamily="34" charset="-128"/>
                <a:cs typeface="Arial Narrow" pitchFamily="34" charset="0"/>
              </a:rPr>
              <a:t>CCSS for Mathematics</a:t>
            </a:r>
          </a:p>
          <a:p>
            <a:pPr eaLnBrk="1" hangingPunct="1"/>
            <a:r>
              <a:rPr lang="en-US" b="1" dirty="0" smtClean="0">
                <a:latin typeface="Arial Narrow" pitchFamily="34" charset="0"/>
                <a:ea typeface="ＭＳ Ｐゴシック" pitchFamily="34" charset="-128"/>
                <a:cs typeface="Arial Narrow" pitchFamily="34" charset="0"/>
              </a:rPr>
              <a:t>SUPPLIES:</a:t>
            </a:r>
            <a:endParaRPr lang="en-US" dirty="0" smtClean="0">
              <a:latin typeface="Arial Narrow" pitchFamily="34" charset="0"/>
              <a:ea typeface="ＭＳ Ｐゴシック" pitchFamily="34" charset="-128"/>
              <a:cs typeface="Arial Narrow" pitchFamily="34" charset="0"/>
            </a:endParaRPr>
          </a:p>
          <a:p>
            <a:pPr eaLnBrk="1" hangingPunct="1"/>
            <a:r>
              <a:rPr lang="en-US" dirty="0" smtClean="0">
                <a:latin typeface="Arial Narrow" pitchFamily="34" charset="0"/>
                <a:ea typeface="ＭＳ Ｐゴシック" pitchFamily="34" charset="-128"/>
                <a:cs typeface="Arial Narrow" pitchFamily="34" charset="0"/>
              </a:rPr>
              <a:t>Chart paper</a:t>
            </a:r>
          </a:p>
          <a:p>
            <a:pPr eaLnBrk="1" hangingPunct="1"/>
            <a:r>
              <a:rPr lang="en-US" dirty="0" smtClean="0">
                <a:latin typeface="Arial Narrow" pitchFamily="34" charset="0"/>
                <a:ea typeface="ＭＳ Ｐゴシック" pitchFamily="34" charset="-128"/>
                <a:cs typeface="Arial Narrow" pitchFamily="34" charset="0"/>
              </a:rPr>
              <a:t>Markers</a:t>
            </a:r>
          </a:p>
        </p:txBody>
      </p:sp>
      <p:sp>
        <p:nvSpPr>
          <p:cNvPr id="350211"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34" charset="-128"/>
              </a:defRPr>
            </a:lvl1pPr>
            <a:lvl2pPr marL="757066" indent="-291179">
              <a:defRPr kumimoji="1">
                <a:solidFill>
                  <a:schemeClr val="tx1"/>
                </a:solidFill>
                <a:latin typeface="Arial" pitchFamily="34" charset="0"/>
                <a:ea typeface="ＭＳ Ｐゴシック" pitchFamily="34" charset="-128"/>
              </a:defRPr>
            </a:lvl2pPr>
            <a:lvl3pPr marL="1164717" indent="-232943">
              <a:defRPr kumimoji="1">
                <a:solidFill>
                  <a:schemeClr val="tx1"/>
                </a:solidFill>
                <a:latin typeface="Arial" pitchFamily="34" charset="0"/>
                <a:ea typeface="ＭＳ Ｐゴシック" pitchFamily="34" charset="-128"/>
              </a:defRPr>
            </a:lvl3pPr>
            <a:lvl4pPr marL="1630604" indent="-232943">
              <a:defRPr kumimoji="1">
                <a:solidFill>
                  <a:schemeClr val="tx1"/>
                </a:solidFill>
                <a:latin typeface="Arial" pitchFamily="34" charset="0"/>
                <a:ea typeface="ＭＳ Ｐゴシック" pitchFamily="34" charset="-128"/>
              </a:defRPr>
            </a:lvl4pPr>
            <a:lvl5pPr marL="2096491" indent="-232943">
              <a:defRPr kumimoji="1">
                <a:solidFill>
                  <a:schemeClr val="tx1"/>
                </a:solidFill>
                <a:latin typeface="Arial" pitchFamily="34" charset="0"/>
                <a:ea typeface="ＭＳ Ｐゴシック" pitchFamily="34" charset="-128"/>
              </a:defRPr>
            </a:lvl5pPr>
            <a:lvl6pPr marL="2562377" indent="-232943" defTabSz="465887" fontAlgn="base">
              <a:spcBef>
                <a:spcPct val="0"/>
              </a:spcBef>
              <a:spcAft>
                <a:spcPct val="0"/>
              </a:spcAft>
              <a:defRPr kumimoji="1">
                <a:solidFill>
                  <a:schemeClr val="tx1"/>
                </a:solidFill>
                <a:latin typeface="Arial" pitchFamily="34" charset="0"/>
                <a:ea typeface="ＭＳ Ｐゴシック" pitchFamily="34" charset="-128"/>
              </a:defRPr>
            </a:lvl6pPr>
            <a:lvl7pPr marL="3028264" indent="-232943" defTabSz="465887" fontAlgn="base">
              <a:spcBef>
                <a:spcPct val="0"/>
              </a:spcBef>
              <a:spcAft>
                <a:spcPct val="0"/>
              </a:spcAft>
              <a:defRPr kumimoji="1">
                <a:solidFill>
                  <a:schemeClr val="tx1"/>
                </a:solidFill>
                <a:latin typeface="Arial" pitchFamily="34" charset="0"/>
                <a:ea typeface="ＭＳ Ｐゴシック" pitchFamily="34" charset="-128"/>
              </a:defRPr>
            </a:lvl7pPr>
            <a:lvl8pPr marL="3494151" indent="-232943" defTabSz="465887" fontAlgn="base">
              <a:spcBef>
                <a:spcPct val="0"/>
              </a:spcBef>
              <a:spcAft>
                <a:spcPct val="0"/>
              </a:spcAft>
              <a:defRPr kumimoji="1">
                <a:solidFill>
                  <a:schemeClr val="tx1"/>
                </a:solidFill>
                <a:latin typeface="Arial" pitchFamily="34" charset="0"/>
                <a:ea typeface="ＭＳ Ｐゴシック" pitchFamily="34" charset="-128"/>
              </a:defRPr>
            </a:lvl8pPr>
            <a:lvl9pPr marL="3960038" indent="-232943" defTabSz="465887" fontAlgn="base">
              <a:spcBef>
                <a:spcPct val="0"/>
              </a:spcBef>
              <a:spcAft>
                <a:spcPct val="0"/>
              </a:spcAft>
              <a:defRPr kumimoji="1">
                <a:solidFill>
                  <a:schemeClr val="tx1"/>
                </a:solidFill>
                <a:latin typeface="Arial" pitchFamily="34" charset="0"/>
                <a:ea typeface="ＭＳ Ｐゴシック" pitchFamily="34" charset="-128"/>
              </a:defRPr>
            </a:lvl9pPr>
          </a:lstStyle>
          <a:p>
            <a:r>
              <a:rPr kumimoji="0" lang="en-US" smtClean="0">
                <a:solidFill>
                  <a:srgbClr val="000000"/>
                </a:solidFill>
                <a:latin typeface="Arial Narrow" pitchFamily="34" charset="0"/>
              </a:rPr>
              <a:t>California</a:t>
            </a:r>
            <a:r>
              <a:rPr kumimoji="0" lang="ja-JP" altLang="en-US" smtClean="0">
                <a:solidFill>
                  <a:srgbClr val="000000"/>
                </a:solidFill>
                <a:latin typeface="Arial Narrow" pitchFamily="34" charset="0"/>
              </a:rPr>
              <a:t>’</a:t>
            </a:r>
            <a:r>
              <a:rPr kumimoji="0" lang="en-US" altLang="ja-JP" smtClean="0">
                <a:solidFill>
                  <a:srgbClr val="000000"/>
                </a:solidFill>
                <a:latin typeface="Arial Narrow" pitchFamily="34" charset="0"/>
              </a:rPr>
              <a:t>s Common Core State Standards: Toolkit  |  Instruction, 6-12  |  Mathematics   </a:t>
            </a:r>
            <a:endParaRPr kumimoji="0" lang="en-US" smtClean="0">
              <a:solidFill>
                <a:srgbClr val="000000"/>
              </a:solidFill>
              <a:latin typeface="Arial Narrow"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Two </a:t>
            </a:r>
            <a:r>
              <a:rPr lang="en-US" dirty="0" err="1" smtClean="0"/>
              <a:t>Pg</a:t>
            </a:r>
            <a:r>
              <a:rPr lang="en-US" dirty="0" smtClean="0"/>
              <a:t> 66 Resources </a:t>
            </a:r>
            <a:r>
              <a:rPr lang="en-US" dirty="0" err="1" smtClean="0"/>
              <a:t>pg</a:t>
            </a:r>
            <a:r>
              <a:rPr lang="en-US" dirty="0" smtClean="0"/>
              <a:t> 65 is abbreviated Mathematical Practices. Use this with a gallery</a:t>
            </a:r>
            <a:r>
              <a:rPr lang="en-US" baseline="0" dirty="0" smtClean="0"/>
              <a:t> walk.</a:t>
            </a:r>
            <a:endParaRPr lang="en-US" dirty="0"/>
          </a:p>
        </p:txBody>
      </p:sp>
      <p:sp>
        <p:nvSpPr>
          <p:cNvPr id="4" name="Slide Number Placeholder 3"/>
          <p:cNvSpPr>
            <a:spLocks noGrp="1"/>
          </p:cNvSpPr>
          <p:nvPr>
            <p:ph type="sldNum" sz="quarter" idx="10"/>
          </p:nvPr>
        </p:nvSpPr>
        <p:spPr/>
        <p:txBody>
          <a:bodyPr/>
          <a:lstStyle/>
          <a:p>
            <a:fld id="{D949CEA9-DB5E-4D07-9BC7-EDC8CD55D352}" type="slidenum">
              <a:rPr lang="en-US" smtClean="0"/>
              <a:t>15</a:t>
            </a:fld>
            <a:endParaRPr lang="en-US"/>
          </a:p>
        </p:txBody>
      </p:sp>
    </p:spTree>
    <p:extLst>
      <p:ext uri="{BB962C8B-B14F-4D97-AF65-F5344CB8AC3E}">
        <p14:creationId xmlns:p14="http://schemas.microsoft.com/office/powerpoint/2010/main" val="171911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One:</a:t>
            </a:r>
            <a:r>
              <a:rPr lang="en-US" baseline="0" dirty="0" smtClean="0"/>
              <a:t> </a:t>
            </a:r>
            <a:r>
              <a:rPr lang="en-US" dirty="0" smtClean="0"/>
              <a:t>TPS the differences and</a:t>
            </a:r>
            <a:r>
              <a:rPr lang="en-US" baseline="0" dirty="0" smtClean="0"/>
              <a:t> similarities</a:t>
            </a:r>
            <a:r>
              <a:rPr lang="en-US" dirty="0" smtClean="0"/>
              <a:t>, on</a:t>
            </a:r>
            <a:r>
              <a:rPr lang="en-US" baseline="0" dirty="0" smtClean="0"/>
              <a:t> going double bubble</a:t>
            </a:r>
            <a:endParaRPr lang="en-US" dirty="0"/>
          </a:p>
        </p:txBody>
      </p:sp>
      <p:sp>
        <p:nvSpPr>
          <p:cNvPr id="4" name="Slide Number Placeholder 3"/>
          <p:cNvSpPr>
            <a:spLocks noGrp="1"/>
          </p:cNvSpPr>
          <p:nvPr>
            <p:ph type="sldNum" sz="quarter" idx="10"/>
          </p:nvPr>
        </p:nvSpPr>
        <p:spPr/>
        <p:txBody>
          <a:bodyPr/>
          <a:lstStyle/>
          <a:p>
            <a:fld id="{D949CEA9-DB5E-4D07-9BC7-EDC8CD55D352}" type="slidenum">
              <a:rPr lang="en-US" smtClean="0"/>
              <a:t>3</a:t>
            </a:fld>
            <a:endParaRPr lang="en-US"/>
          </a:p>
        </p:txBody>
      </p:sp>
    </p:spTree>
    <p:extLst>
      <p:ext uri="{BB962C8B-B14F-4D97-AF65-F5344CB8AC3E}">
        <p14:creationId xmlns:p14="http://schemas.microsoft.com/office/powerpoint/2010/main" val="162896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One: What is the role of a teacher?</a:t>
            </a:r>
            <a:endParaRPr lang="en-US" dirty="0"/>
          </a:p>
        </p:txBody>
      </p:sp>
      <p:sp>
        <p:nvSpPr>
          <p:cNvPr id="4" name="Slide Number Placeholder 3"/>
          <p:cNvSpPr>
            <a:spLocks noGrp="1"/>
          </p:cNvSpPr>
          <p:nvPr>
            <p:ph type="sldNum" sz="quarter" idx="10"/>
          </p:nvPr>
        </p:nvSpPr>
        <p:spPr/>
        <p:txBody>
          <a:bodyPr/>
          <a:lstStyle/>
          <a:p>
            <a:fld id="{D949CEA9-DB5E-4D07-9BC7-EDC8CD55D352}" type="slidenum">
              <a:rPr lang="en-US" smtClean="0"/>
              <a:t>4</a:t>
            </a:fld>
            <a:endParaRPr lang="en-US"/>
          </a:p>
        </p:txBody>
      </p:sp>
    </p:spTree>
    <p:extLst>
      <p:ext uri="{BB962C8B-B14F-4D97-AF65-F5344CB8AC3E}">
        <p14:creationId xmlns:p14="http://schemas.microsoft.com/office/powerpoint/2010/main" val="175437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One</a:t>
            </a:r>
            <a:endParaRPr lang="en-US" dirty="0"/>
          </a:p>
        </p:txBody>
      </p:sp>
      <p:sp>
        <p:nvSpPr>
          <p:cNvPr id="4" name="Slide Number Placeholder 3"/>
          <p:cNvSpPr>
            <a:spLocks noGrp="1"/>
          </p:cNvSpPr>
          <p:nvPr>
            <p:ph type="sldNum" sz="quarter" idx="10"/>
          </p:nvPr>
        </p:nvSpPr>
        <p:spPr/>
        <p:txBody>
          <a:bodyPr/>
          <a:lstStyle/>
          <a:p>
            <a:fld id="{D949CEA9-DB5E-4D07-9BC7-EDC8CD55D352}" type="slidenum">
              <a:rPr lang="en-US" smtClean="0"/>
              <a:t>5</a:t>
            </a:fld>
            <a:endParaRPr lang="en-US"/>
          </a:p>
        </p:txBody>
      </p:sp>
    </p:spTree>
    <p:extLst>
      <p:ext uri="{BB962C8B-B14F-4D97-AF65-F5344CB8AC3E}">
        <p14:creationId xmlns:p14="http://schemas.microsoft.com/office/powerpoint/2010/main" val="343229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One: TPS How does this change instruction</a:t>
            </a:r>
            <a:endParaRPr lang="en-US" dirty="0"/>
          </a:p>
        </p:txBody>
      </p:sp>
      <p:sp>
        <p:nvSpPr>
          <p:cNvPr id="4" name="Slide Number Placeholder 3"/>
          <p:cNvSpPr>
            <a:spLocks noGrp="1"/>
          </p:cNvSpPr>
          <p:nvPr>
            <p:ph type="sldNum" sz="quarter" idx="10"/>
          </p:nvPr>
        </p:nvSpPr>
        <p:spPr/>
        <p:txBody>
          <a:bodyPr/>
          <a:lstStyle/>
          <a:p>
            <a:fld id="{D949CEA9-DB5E-4D07-9BC7-EDC8CD55D352}" type="slidenum">
              <a:rPr lang="en-US" smtClean="0"/>
              <a:t>6</a:t>
            </a:fld>
            <a:endParaRPr lang="en-US"/>
          </a:p>
        </p:txBody>
      </p:sp>
    </p:spTree>
    <p:extLst>
      <p:ext uri="{BB962C8B-B14F-4D97-AF65-F5344CB8AC3E}">
        <p14:creationId xmlns:p14="http://schemas.microsoft.com/office/powerpoint/2010/main" val="10993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One</a:t>
            </a:r>
            <a:endParaRPr lang="en-US" dirty="0"/>
          </a:p>
        </p:txBody>
      </p:sp>
      <p:sp>
        <p:nvSpPr>
          <p:cNvPr id="4" name="Slide Number Placeholder 3"/>
          <p:cNvSpPr>
            <a:spLocks noGrp="1"/>
          </p:cNvSpPr>
          <p:nvPr>
            <p:ph type="sldNum" sz="quarter" idx="10"/>
          </p:nvPr>
        </p:nvSpPr>
        <p:spPr/>
        <p:txBody>
          <a:bodyPr/>
          <a:lstStyle/>
          <a:p>
            <a:fld id="{D949CEA9-DB5E-4D07-9BC7-EDC8CD55D352}" type="slidenum">
              <a:rPr lang="en-US" smtClean="0"/>
              <a:t>7</a:t>
            </a:fld>
            <a:endParaRPr lang="en-US"/>
          </a:p>
        </p:txBody>
      </p:sp>
    </p:spTree>
    <p:extLst>
      <p:ext uri="{BB962C8B-B14F-4D97-AF65-F5344CB8AC3E}">
        <p14:creationId xmlns:p14="http://schemas.microsoft.com/office/powerpoint/2010/main" val="258389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p:cNvSpPr>
            <a:spLocks noGrp="1" noRot="1" noChangeAspect="1"/>
          </p:cNvSpPr>
          <p:nvPr>
            <p:ph type="sldImg"/>
          </p:nvPr>
        </p:nvSpPr>
        <p:spPr bwMode="auto">
          <a:xfrm>
            <a:off x="1346200" y="284163"/>
            <a:ext cx="4224338"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6" name="Notes Placeholder 2"/>
          <p:cNvSpPr>
            <a:spLocks noGrp="1"/>
          </p:cNvSpPr>
          <p:nvPr>
            <p:ph type="body" idx="1"/>
          </p:nvPr>
        </p:nvSpPr>
        <p:spPr bwMode="auto">
          <a:xfrm>
            <a:off x="636130" y="3581375"/>
            <a:ext cx="5645644" cy="527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Narrow" pitchFamily="34" charset="0"/>
                <a:ea typeface="ＭＳ Ｐゴシック" pitchFamily="34" charset="-128"/>
                <a:cs typeface="Arial Narrow" pitchFamily="34" charset="0"/>
              </a:rPr>
              <a:t>Part One</a:t>
            </a:r>
          </a:p>
          <a:p>
            <a:pPr eaLnBrk="1" hangingPunct="1"/>
            <a:r>
              <a:rPr lang="en-US" b="1" dirty="0" smtClean="0">
                <a:latin typeface="Arial Narrow" pitchFamily="34" charset="0"/>
                <a:ea typeface="ＭＳ Ｐゴシック" pitchFamily="34" charset="-128"/>
                <a:cs typeface="Arial Narrow" pitchFamily="34" charset="0"/>
              </a:rPr>
              <a:t>Dr. Willard </a:t>
            </a:r>
            <a:r>
              <a:rPr lang="en-US" b="1" dirty="0" err="1" smtClean="0">
                <a:latin typeface="Arial Narrow" pitchFamily="34" charset="0"/>
                <a:ea typeface="ＭＳ Ｐゴシック" pitchFamily="34" charset="-128"/>
                <a:cs typeface="Arial Narrow" pitchFamily="34" charset="0"/>
              </a:rPr>
              <a:t>Dagget</a:t>
            </a:r>
            <a:r>
              <a:rPr lang="en-US" b="1" dirty="0" smtClean="0">
                <a:latin typeface="Arial Narrow" pitchFamily="34" charset="0"/>
                <a:ea typeface="ＭＳ Ｐゴシック" pitchFamily="34" charset="-128"/>
                <a:cs typeface="Arial Narrow" pitchFamily="34" charset="0"/>
              </a:rPr>
              <a:t>/Throughout a unit of study students should be exposed to all 4 quadrants/ Being intentional about what we design for our students/ Every quadrant has a purpose</a:t>
            </a:r>
          </a:p>
          <a:p>
            <a:pPr eaLnBrk="1" hangingPunct="1"/>
            <a:r>
              <a:rPr lang="en-US" b="1" dirty="0" smtClean="0">
                <a:latin typeface="Arial Narrow" pitchFamily="34" charset="0"/>
                <a:ea typeface="ＭＳ Ｐゴシック" pitchFamily="34" charset="-128"/>
                <a:cs typeface="Arial Narrow" pitchFamily="34" charset="0"/>
              </a:rPr>
              <a:t>TIME: </a:t>
            </a:r>
            <a:r>
              <a:rPr lang="en-US" dirty="0" smtClean="0">
                <a:latin typeface="Arial Narrow" pitchFamily="34" charset="0"/>
                <a:ea typeface="ＭＳ Ｐゴシック" pitchFamily="34" charset="-128"/>
                <a:cs typeface="Arial Narrow" pitchFamily="34" charset="0"/>
              </a:rPr>
              <a:t>10 minutes (for Slides 10 to 19)</a:t>
            </a:r>
          </a:p>
          <a:p>
            <a:pPr eaLnBrk="1" hangingPunct="1"/>
            <a:r>
              <a:rPr lang="en-US" b="1" dirty="0" smtClean="0">
                <a:latin typeface="Arial Narrow" pitchFamily="34" charset="0"/>
                <a:ea typeface="ＭＳ Ｐゴシック" pitchFamily="34" charset="-128"/>
                <a:cs typeface="Arial Narrow" pitchFamily="34" charset="0"/>
              </a:rPr>
              <a:t>INTENT: </a:t>
            </a:r>
            <a:r>
              <a:rPr lang="en-US" dirty="0" smtClean="0">
                <a:latin typeface="Arial Narrow" pitchFamily="34" charset="0"/>
                <a:ea typeface="ＭＳ Ｐゴシック" pitchFamily="34" charset="-128"/>
                <a:cs typeface="Arial Narrow" pitchFamily="34" charset="0"/>
              </a:rPr>
              <a:t>To lay the groundwork of </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why</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 we need the CCSS</a:t>
            </a:r>
          </a:p>
          <a:p>
            <a:pPr eaLnBrk="1" hangingPunct="1"/>
            <a:r>
              <a:rPr lang="en-US" dirty="0" smtClean="0">
                <a:latin typeface="Arial Narrow" pitchFamily="34" charset="0"/>
                <a:ea typeface="ＭＳ Ｐゴシック" pitchFamily="34" charset="-128"/>
                <a:cs typeface="Arial Narrow" pitchFamily="34" charset="0"/>
              </a:rPr>
              <a:t>___________________________________________________________________________________</a:t>
            </a:r>
          </a:p>
          <a:p>
            <a:pPr eaLnBrk="1" hangingPunct="1"/>
            <a:r>
              <a:rPr lang="en-US" dirty="0" smtClean="0">
                <a:latin typeface="Arial Narrow" pitchFamily="34" charset="0"/>
                <a:ea typeface="ＭＳ Ｐゴシック" pitchFamily="34" charset="-128"/>
                <a:cs typeface="Arial Narrow" pitchFamily="34" charset="0"/>
              </a:rPr>
              <a:t>In addition to actively engaging students in the learning process, we need to help students think critically.</a:t>
            </a:r>
          </a:p>
          <a:p>
            <a:pPr eaLnBrk="1" hangingPunct="1"/>
            <a:r>
              <a:rPr lang="en-US" dirty="0" smtClean="0">
                <a:latin typeface="Arial Narrow" pitchFamily="34" charset="0"/>
                <a:ea typeface="ＭＳ Ｐゴシック" pitchFamily="34" charset="-128"/>
                <a:cs typeface="Arial Narrow" pitchFamily="34" charset="0"/>
              </a:rPr>
              <a:t>In order to prepare our students for a global economy, we need to teach them how to apply and adapt their learning to predictable and unpredictable situations that arise in the future. We are preparing them for jobs of the future that do not exist as of yet. Incorporating more rigorous and relevant instruction in classrooms is necessary for the development of 21st century thinking skills. </a:t>
            </a:r>
          </a:p>
          <a:p>
            <a:pPr eaLnBrk="1" hangingPunct="1"/>
            <a:r>
              <a:rPr lang="en-US" dirty="0" smtClean="0">
                <a:latin typeface="Arial Narrow" pitchFamily="34" charset="0"/>
                <a:ea typeface="ＭＳ Ｐゴシック" pitchFamily="34" charset="-128"/>
                <a:cs typeface="Arial Narrow" pitchFamily="34" charset="0"/>
              </a:rPr>
              <a:t>The Rigor/Relevance Framework was created by the International Center for Leadership </a:t>
            </a:r>
            <a:br>
              <a:rPr lang="en-US" dirty="0" smtClean="0">
                <a:latin typeface="Arial Narrow" pitchFamily="34" charset="0"/>
                <a:ea typeface="ＭＳ Ｐゴシック" pitchFamily="34" charset="-128"/>
                <a:cs typeface="Arial Narrow" pitchFamily="34" charset="0"/>
              </a:rPr>
            </a:br>
            <a:r>
              <a:rPr lang="en-US" dirty="0" smtClean="0">
                <a:latin typeface="Arial Narrow" pitchFamily="34" charset="0"/>
                <a:ea typeface="ＭＳ Ｐゴシック" pitchFamily="34" charset="-128"/>
                <a:cs typeface="Arial Narrow" pitchFamily="34" charset="0"/>
              </a:rPr>
              <a:t>in Education founded by Dr. Willard </a:t>
            </a:r>
            <a:r>
              <a:rPr lang="en-US" dirty="0" err="1" smtClean="0">
                <a:latin typeface="Arial Narrow" pitchFamily="34" charset="0"/>
                <a:ea typeface="ＭＳ Ｐゴシック" pitchFamily="34" charset="-128"/>
                <a:cs typeface="Arial Narrow" pitchFamily="34" charset="0"/>
              </a:rPr>
              <a:t>Dagget</a:t>
            </a:r>
            <a:r>
              <a:rPr lang="en-US" dirty="0" smtClean="0">
                <a:latin typeface="Arial Narrow" pitchFamily="34" charset="0"/>
                <a:ea typeface="ＭＳ Ｐゴシック" pitchFamily="34" charset="-128"/>
                <a:cs typeface="Arial Narrow" pitchFamily="34" charset="0"/>
              </a:rPr>
              <a:t>. </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It is a tool to examine curriculum, instruction, and assessment.</a:t>
            </a:r>
            <a:r>
              <a:rPr lang="ja-JP" altLang="en-US" dirty="0" smtClean="0">
                <a:latin typeface="Arial Narrow" pitchFamily="34" charset="0"/>
                <a:ea typeface="ＭＳ Ｐゴシック" pitchFamily="34" charset="-128"/>
                <a:cs typeface="Arial Narrow" pitchFamily="34" charset="0"/>
              </a:rPr>
              <a:t>”</a:t>
            </a:r>
            <a:r>
              <a:rPr lang="en-US" altLang="ja-JP" baseline="30000" dirty="0" smtClean="0">
                <a:latin typeface="Arial Narrow" pitchFamily="34" charset="0"/>
                <a:ea typeface="ＭＳ Ｐゴシック" pitchFamily="34" charset="-128"/>
                <a:cs typeface="Arial Narrow" pitchFamily="34" charset="0"/>
              </a:rPr>
              <a:t>1</a:t>
            </a:r>
          </a:p>
          <a:p>
            <a:pPr eaLnBrk="1" hangingPunct="1"/>
            <a:r>
              <a:rPr lang="en-US" dirty="0" smtClean="0">
                <a:latin typeface="Arial Narrow" pitchFamily="34" charset="0"/>
                <a:ea typeface="ＭＳ Ｐゴシック" pitchFamily="34" charset="-128"/>
                <a:cs typeface="Arial Narrow" pitchFamily="34" charset="0"/>
              </a:rPr>
              <a:t>The Framework shows the relationship between the Knowledge Taxonomy (Bloom</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s) and the Application Model. Both are equally important in developing rigorous and relevant instruction.</a:t>
            </a:r>
          </a:p>
          <a:p>
            <a:pPr eaLnBrk="1" hangingPunct="1"/>
            <a:r>
              <a:rPr lang="en-US" dirty="0" smtClean="0">
                <a:latin typeface="Arial Narrow" pitchFamily="34" charset="0"/>
                <a:ea typeface="ＭＳ Ｐゴシック" pitchFamily="34" charset="-128"/>
                <a:cs typeface="Arial Narrow" pitchFamily="34" charset="0"/>
              </a:rPr>
              <a:t>Ask participants to locate the handout, </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Using the Rigor/Relevance Framework for Planning and Instruction.</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 As we take a closer look at each quadrant, participants will refer to the handout to see examples of specific math activities in elementary, middle, and secondary classrooms.</a:t>
            </a:r>
          </a:p>
          <a:p>
            <a:pPr eaLnBrk="1" hangingPunct="1"/>
            <a:endParaRPr lang="en-US" dirty="0" smtClean="0">
              <a:latin typeface="Arial Narrow" pitchFamily="34" charset="0"/>
              <a:ea typeface="ＭＳ Ｐゴシック" pitchFamily="34" charset="-128"/>
              <a:cs typeface="Arial Narrow" pitchFamily="34" charset="0"/>
            </a:endParaRPr>
          </a:p>
          <a:p>
            <a:pPr eaLnBrk="1" hangingPunct="1"/>
            <a:r>
              <a:rPr lang="en-US" b="1" dirty="0" smtClean="0">
                <a:latin typeface="Arial Narrow" pitchFamily="34" charset="0"/>
                <a:ea typeface="ＭＳ Ｐゴシック" pitchFamily="34" charset="-128"/>
                <a:cs typeface="Arial Narrow" pitchFamily="34" charset="0"/>
              </a:rPr>
              <a:t>HANDOUTS:</a:t>
            </a:r>
          </a:p>
          <a:p>
            <a:pPr eaLnBrk="1" hangingPunct="1"/>
            <a:r>
              <a:rPr lang="en-US" dirty="0" smtClean="0">
                <a:latin typeface="Arial Narrow" pitchFamily="34" charset="0"/>
                <a:ea typeface="ＭＳ Ｐゴシック" pitchFamily="34" charset="-128"/>
                <a:cs typeface="Arial Narrow" pitchFamily="34" charset="0"/>
              </a:rPr>
              <a:t>Using the Rigor/Relevance Framework for Planning and Instruction</a:t>
            </a:r>
            <a:br>
              <a:rPr lang="en-US" dirty="0" smtClean="0">
                <a:latin typeface="Arial Narrow" pitchFamily="34" charset="0"/>
                <a:ea typeface="ＭＳ Ｐゴシック" pitchFamily="34" charset="-128"/>
                <a:cs typeface="Arial Narrow" pitchFamily="34" charset="0"/>
              </a:rPr>
            </a:br>
            <a:r>
              <a:rPr lang="en-US" dirty="0" smtClean="0">
                <a:latin typeface="Arial Narrow" pitchFamily="34" charset="0"/>
                <a:ea typeface="ＭＳ Ｐゴシック" pitchFamily="34" charset="-128"/>
                <a:cs typeface="Arial Narrow" pitchFamily="34" charset="0"/>
              </a:rPr>
              <a:t/>
            </a:r>
            <a:br>
              <a:rPr lang="en-US" dirty="0" smtClean="0">
                <a:latin typeface="Arial Narrow" pitchFamily="34" charset="0"/>
                <a:ea typeface="ＭＳ Ｐゴシック" pitchFamily="34" charset="-128"/>
                <a:cs typeface="Arial Narrow" pitchFamily="34" charset="0"/>
              </a:rPr>
            </a:br>
            <a:endParaRPr lang="en-US" dirty="0" smtClean="0">
              <a:latin typeface="Arial Narrow" pitchFamily="34" charset="0"/>
              <a:ea typeface="ＭＳ Ｐゴシック" pitchFamily="34" charset="-128"/>
              <a:cs typeface="Arial Narrow" pitchFamily="34" charset="0"/>
            </a:endParaRPr>
          </a:p>
          <a:p>
            <a:pPr eaLnBrk="1" hangingPunct="1"/>
            <a:r>
              <a:rPr lang="en-US" sz="900" i="1" baseline="30000" dirty="0">
                <a:latin typeface="Arial Narrow" pitchFamily="34" charset="0"/>
                <a:ea typeface="ＭＳ Ｐゴシック" pitchFamily="34" charset="-128"/>
                <a:cs typeface="Arial Narrow" pitchFamily="34" charset="0"/>
              </a:rPr>
              <a:t>1</a:t>
            </a:r>
            <a:r>
              <a:rPr lang="en-US" sz="900" i="1" dirty="0">
                <a:latin typeface="Arial Narrow" pitchFamily="34" charset="0"/>
                <a:ea typeface="ＭＳ Ｐゴシック" pitchFamily="34" charset="-128"/>
                <a:cs typeface="Arial Narrow" pitchFamily="34" charset="0"/>
              </a:rPr>
              <a:t>International Center for Leadership (</a:t>
            </a:r>
            <a:r>
              <a:rPr lang="en-US" sz="900" i="1" dirty="0" err="1">
                <a:latin typeface="Arial Narrow" pitchFamily="34" charset="0"/>
                <a:ea typeface="ＭＳ Ｐゴシック" pitchFamily="34" charset="-128"/>
                <a:cs typeface="Arial Narrow" pitchFamily="34" charset="0"/>
              </a:rPr>
              <a:t>n.d.</a:t>
            </a:r>
            <a:r>
              <a:rPr lang="en-US" sz="900" i="1" dirty="0">
                <a:latin typeface="Arial Narrow" pitchFamily="34" charset="0"/>
                <a:ea typeface="ＭＳ Ｐゴシック" pitchFamily="34" charset="-128"/>
                <a:cs typeface="Arial Narrow" pitchFamily="34" charset="0"/>
              </a:rPr>
              <a:t>). Rigor/Relevance Framework.</a:t>
            </a:r>
          </a:p>
          <a:p>
            <a:pPr eaLnBrk="1" hangingPunct="1"/>
            <a:endParaRPr lang="en-US" dirty="0" smtClean="0">
              <a:latin typeface="Arial Narrow" pitchFamily="34" charset="0"/>
              <a:ea typeface="ＭＳ Ｐゴシック" pitchFamily="34" charset="-128"/>
              <a:cs typeface="Arial Narrow" pitchFamily="34" charset="0"/>
            </a:endParaRPr>
          </a:p>
          <a:p>
            <a:pPr eaLnBrk="1" hangingPunct="1"/>
            <a:endParaRPr lang="en-US" b="1" dirty="0" smtClean="0">
              <a:latin typeface="Arial Narrow" pitchFamily="34" charset="0"/>
              <a:ea typeface="ＭＳ Ｐゴシック" pitchFamily="34" charset="-128"/>
              <a:cs typeface="Arial Narrow" pitchFamily="34" charset="0"/>
            </a:endParaRPr>
          </a:p>
          <a:p>
            <a:pPr eaLnBrk="1" hangingPunct="1"/>
            <a:r>
              <a:rPr lang="en-US" b="1" dirty="0" smtClean="0">
                <a:latin typeface="Arial Narrow" pitchFamily="34" charset="0"/>
                <a:ea typeface="ＭＳ Ｐゴシック" pitchFamily="34" charset="-128"/>
                <a:cs typeface="Arial Narrow" pitchFamily="34" charset="0"/>
              </a:rPr>
              <a:t> </a:t>
            </a:r>
            <a:endParaRPr lang="en-US" dirty="0" smtClean="0">
              <a:latin typeface="Arial Narrow" pitchFamily="34" charset="0"/>
              <a:ea typeface="ＭＳ Ｐゴシック" pitchFamily="34" charset="-128"/>
              <a:cs typeface="Arial Narrow" pitchFamily="34" charset="0"/>
            </a:endParaRPr>
          </a:p>
          <a:p>
            <a:endParaRPr lang="en-US" dirty="0" smtClean="0">
              <a:latin typeface="Arial Narrow" pitchFamily="34" charset="0"/>
              <a:ea typeface="ＭＳ Ｐゴシック" pitchFamily="34" charset="-128"/>
              <a:cs typeface="Arial Narrow" pitchFamily="34" charset="0"/>
            </a:endParaRPr>
          </a:p>
        </p:txBody>
      </p:sp>
      <p:sp>
        <p:nvSpPr>
          <p:cNvPr id="323587"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34" charset="-128"/>
              </a:defRPr>
            </a:lvl1pPr>
            <a:lvl2pPr marL="757066" indent="-291179">
              <a:defRPr kumimoji="1">
                <a:solidFill>
                  <a:schemeClr val="tx1"/>
                </a:solidFill>
                <a:latin typeface="Arial" pitchFamily="34" charset="0"/>
                <a:ea typeface="ＭＳ Ｐゴシック" pitchFamily="34" charset="-128"/>
              </a:defRPr>
            </a:lvl2pPr>
            <a:lvl3pPr marL="1164717" indent="-232943">
              <a:defRPr kumimoji="1">
                <a:solidFill>
                  <a:schemeClr val="tx1"/>
                </a:solidFill>
                <a:latin typeface="Arial" pitchFamily="34" charset="0"/>
                <a:ea typeface="ＭＳ Ｐゴシック" pitchFamily="34" charset="-128"/>
              </a:defRPr>
            </a:lvl3pPr>
            <a:lvl4pPr marL="1630604" indent="-232943">
              <a:defRPr kumimoji="1">
                <a:solidFill>
                  <a:schemeClr val="tx1"/>
                </a:solidFill>
                <a:latin typeface="Arial" pitchFamily="34" charset="0"/>
                <a:ea typeface="ＭＳ Ｐゴシック" pitchFamily="34" charset="-128"/>
              </a:defRPr>
            </a:lvl4pPr>
            <a:lvl5pPr marL="2096491" indent="-232943">
              <a:defRPr kumimoji="1">
                <a:solidFill>
                  <a:schemeClr val="tx1"/>
                </a:solidFill>
                <a:latin typeface="Arial" pitchFamily="34" charset="0"/>
                <a:ea typeface="ＭＳ Ｐゴシック" pitchFamily="34" charset="-128"/>
              </a:defRPr>
            </a:lvl5pPr>
            <a:lvl6pPr marL="2562377" indent="-232943" defTabSz="465887" fontAlgn="base">
              <a:spcBef>
                <a:spcPct val="0"/>
              </a:spcBef>
              <a:spcAft>
                <a:spcPct val="0"/>
              </a:spcAft>
              <a:defRPr kumimoji="1">
                <a:solidFill>
                  <a:schemeClr val="tx1"/>
                </a:solidFill>
                <a:latin typeface="Arial" pitchFamily="34" charset="0"/>
                <a:ea typeface="ＭＳ Ｐゴシック" pitchFamily="34" charset="-128"/>
              </a:defRPr>
            </a:lvl6pPr>
            <a:lvl7pPr marL="3028264" indent="-232943" defTabSz="465887" fontAlgn="base">
              <a:spcBef>
                <a:spcPct val="0"/>
              </a:spcBef>
              <a:spcAft>
                <a:spcPct val="0"/>
              </a:spcAft>
              <a:defRPr kumimoji="1">
                <a:solidFill>
                  <a:schemeClr val="tx1"/>
                </a:solidFill>
                <a:latin typeface="Arial" pitchFamily="34" charset="0"/>
                <a:ea typeface="ＭＳ Ｐゴシック" pitchFamily="34" charset="-128"/>
              </a:defRPr>
            </a:lvl7pPr>
            <a:lvl8pPr marL="3494151" indent="-232943" defTabSz="465887" fontAlgn="base">
              <a:spcBef>
                <a:spcPct val="0"/>
              </a:spcBef>
              <a:spcAft>
                <a:spcPct val="0"/>
              </a:spcAft>
              <a:defRPr kumimoji="1">
                <a:solidFill>
                  <a:schemeClr val="tx1"/>
                </a:solidFill>
                <a:latin typeface="Arial" pitchFamily="34" charset="0"/>
                <a:ea typeface="ＭＳ Ｐゴシック" pitchFamily="34" charset="-128"/>
              </a:defRPr>
            </a:lvl8pPr>
            <a:lvl9pPr marL="3960038" indent="-232943" defTabSz="465887" fontAlgn="base">
              <a:spcBef>
                <a:spcPct val="0"/>
              </a:spcBef>
              <a:spcAft>
                <a:spcPct val="0"/>
              </a:spcAft>
              <a:defRPr kumimoji="1">
                <a:solidFill>
                  <a:schemeClr val="tx1"/>
                </a:solidFill>
                <a:latin typeface="Arial" pitchFamily="34" charset="0"/>
                <a:ea typeface="ＭＳ Ｐゴシック" pitchFamily="34" charset="-128"/>
              </a:defRPr>
            </a:lvl9pPr>
          </a:lstStyle>
          <a:p>
            <a:r>
              <a:rPr kumimoji="0" lang="en-US" smtClean="0">
                <a:solidFill>
                  <a:srgbClr val="000000"/>
                </a:solidFill>
                <a:latin typeface="Arial Narrow" pitchFamily="34" charset="0"/>
              </a:rPr>
              <a:t>California</a:t>
            </a:r>
            <a:r>
              <a:rPr kumimoji="0" lang="ja-JP" altLang="en-US" smtClean="0">
                <a:solidFill>
                  <a:srgbClr val="000000"/>
                </a:solidFill>
                <a:latin typeface="Arial Narrow" pitchFamily="34" charset="0"/>
              </a:rPr>
              <a:t>’</a:t>
            </a:r>
            <a:r>
              <a:rPr kumimoji="0" lang="en-US" altLang="ja-JP" smtClean="0">
                <a:solidFill>
                  <a:srgbClr val="000000"/>
                </a:solidFill>
                <a:latin typeface="Arial Narrow" pitchFamily="34" charset="0"/>
              </a:rPr>
              <a:t>s Common Core State Standards: Toolkit  |  Instruction, 6-12  |  Mathematics   </a:t>
            </a:r>
            <a:endParaRPr kumimoji="0" lang="en-US" smtClean="0">
              <a:solidFill>
                <a:srgbClr val="000000"/>
              </a:solidFill>
              <a:latin typeface="Arial Narrow"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One</a:t>
            </a:r>
            <a:endParaRPr lang="en-US" dirty="0"/>
          </a:p>
        </p:txBody>
      </p:sp>
      <p:sp>
        <p:nvSpPr>
          <p:cNvPr id="4" name="Slide Number Placeholder 3"/>
          <p:cNvSpPr>
            <a:spLocks noGrp="1"/>
          </p:cNvSpPr>
          <p:nvPr>
            <p:ph type="sldNum" sz="quarter" idx="10"/>
          </p:nvPr>
        </p:nvSpPr>
        <p:spPr/>
        <p:txBody>
          <a:bodyPr/>
          <a:lstStyle/>
          <a:p>
            <a:fld id="{D949CEA9-DB5E-4D07-9BC7-EDC8CD55D352}" type="slidenum">
              <a:rPr lang="en-US" smtClean="0"/>
              <a:t>9</a:t>
            </a:fld>
            <a:endParaRPr lang="en-US"/>
          </a:p>
        </p:txBody>
      </p:sp>
    </p:spTree>
    <p:extLst>
      <p:ext uri="{BB962C8B-B14F-4D97-AF65-F5344CB8AC3E}">
        <p14:creationId xmlns:p14="http://schemas.microsoft.com/office/powerpoint/2010/main" val="148473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Image Placeholder 1"/>
          <p:cNvSpPr>
            <a:spLocks noGrp="1" noRot="1" noChangeAspect="1"/>
          </p:cNvSpPr>
          <p:nvPr>
            <p:ph type="sldImg"/>
          </p:nvPr>
        </p:nvSpPr>
        <p:spPr bwMode="auto">
          <a:xfrm>
            <a:off x="1346200" y="284163"/>
            <a:ext cx="4224338"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8" name="Notes Placeholder 2"/>
          <p:cNvSpPr>
            <a:spLocks noGrp="1"/>
          </p:cNvSpPr>
          <p:nvPr>
            <p:ph type="body" idx="1"/>
          </p:nvPr>
        </p:nvSpPr>
        <p:spPr bwMode="auto">
          <a:xfrm>
            <a:off x="636130" y="3581375"/>
            <a:ext cx="5645644" cy="527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Narrow" pitchFamily="34" charset="0"/>
                <a:ea typeface="ＭＳ Ｐゴシック" pitchFamily="34" charset="-128"/>
                <a:cs typeface="Arial Narrow" pitchFamily="34" charset="0"/>
              </a:rPr>
              <a:t>Part One</a:t>
            </a:r>
          </a:p>
          <a:p>
            <a:pPr eaLnBrk="1" hangingPunct="1"/>
            <a:r>
              <a:rPr lang="en-US" b="1" dirty="0" smtClean="0">
                <a:latin typeface="Arial Narrow" pitchFamily="34" charset="0"/>
                <a:ea typeface="ＭＳ Ｐゴシック" pitchFamily="34" charset="-128"/>
                <a:cs typeface="Arial Narrow" pitchFamily="34" charset="0"/>
              </a:rPr>
              <a:t>TIME: </a:t>
            </a:r>
            <a:r>
              <a:rPr lang="en-US" dirty="0" smtClean="0">
                <a:latin typeface="Arial Narrow" pitchFamily="34" charset="0"/>
                <a:ea typeface="ＭＳ Ｐゴシック" pitchFamily="34" charset="-128"/>
                <a:cs typeface="Arial Narrow" pitchFamily="34" charset="0"/>
              </a:rPr>
              <a:t>10 minutes (</a:t>
            </a:r>
            <a:r>
              <a:rPr lang="en-US" i="1" dirty="0" smtClean="0">
                <a:latin typeface="Arial Narrow" pitchFamily="34" charset="0"/>
                <a:ea typeface="ＭＳ Ｐゴシック" pitchFamily="34" charset="-128"/>
                <a:cs typeface="Arial Narrow" pitchFamily="34" charset="0"/>
              </a:rPr>
              <a:t>CONTINUED </a:t>
            </a:r>
            <a:r>
              <a:rPr lang="en-US" dirty="0" smtClean="0">
                <a:latin typeface="Arial Narrow" pitchFamily="34" charset="0"/>
                <a:ea typeface="ＭＳ Ｐゴシック" pitchFamily="34" charset="-128"/>
                <a:cs typeface="Arial Narrow" pitchFamily="34" charset="0"/>
              </a:rPr>
              <a:t>for Slides 10 to 19)</a:t>
            </a:r>
          </a:p>
          <a:p>
            <a:pPr eaLnBrk="1" hangingPunct="1"/>
            <a:r>
              <a:rPr lang="en-US" dirty="0" smtClean="0">
                <a:latin typeface="Arial Narrow" pitchFamily="34" charset="0"/>
                <a:ea typeface="ＭＳ Ｐゴシック" pitchFamily="34" charset="-128"/>
                <a:cs typeface="Arial Narrow" pitchFamily="34" charset="0"/>
              </a:rPr>
              <a:t>___________________________________________________________________________________</a:t>
            </a:r>
          </a:p>
          <a:p>
            <a:pPr eaLnBrk="1" hangingPunct="1"/>
            <a:r>
              <a:rPr lang="en-US" dirty="0" smtClean="0">
                <a:latin typeface="Arial Narrow" pitchFamily="34" charset="0"/>
                <a:ea typeface="ＭＳ Ｐゴシック" pitchFamily="34" charset="-128"/>
                <a:cs typeface="Arial Narrow" pitchFamily="34" charset="0"/>
              </a:rPr>
              <a:t>The four quadrants of the Rigor/Relevance Framework engage students and teachers in different roles.</a:t>
            </a:r>
          </a:p>
          <a:p>
            <a:pPr eaLnBrk="1" hangingPunct="1"/>
            <a:r>
              <a:rPr lang="en-US" b="1" dirty="0" smtClean="0">
                <a:latin typeface="Arial Narrow" pitchFamily="34" charset="0"/>
                <a:ea typeface="ＭＳ Ｐゴシック" pitchFamily="34" charset="-128"/>
                <a:cs typeface="Arial Narrow" pitchFamily="34" charset="0"/>
              </a:rPr>
              <a:t>In Quadrant A</a:t>
            </a:r>
            <a:r>
              <a:rPr lang="en-US" dirty="0" smtClean="0">
                <a:latin typeface="Arial Narrow" pitchFamily="34" charset="0"/>
                <a:ea typeface="ＭＳ Ｐゴシック" pitchFamily="34" charset="-128"/>
                <a:cs typeface="Arial Narrow" pitchFamily="34" charset="0"/>
              </a:rPr>
              <a:t>, </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teachers expend energy to create and assess learning activities—providing information, creating worksheets, and grading student work. The student is often the passive learner.</a:t>
            </a:r>
            <a:r>
              <a:rPr lang="ja-JP" altLang="en-US" dirty="0" smtClean="0">
                <a:latin typeface="Arial Narrow" pitchFamily="34" charset="0"/>
                <a:ea typeface="ＭＳ Ｐゴシック" pitchFamily="34" charset="-128"/>
                <a:cs typeface="Arial Narrow" pitchFamily="34" charset="0"/>
              </a:rPr>
              <a:t>”</a:t>
            </a:r>
            <a:r>
              <a:rPr lang="en-US" altLang="ja-JP" baseline="30000" dirty="0" smtClean="0">
                <a:latin typeface="Arial Narrow" pitchFamily="34" charset="0"/>
                <a:ea typeface="ＭＳ Ｐゴシック" pitchFamily="34" charset="-128"/>
                <a:cs typeface="Arial Narrow" pitchFamily="34" charset="0"/>
              </a:rPr>
              <a:t>1</a:t>
            </a:r>
            <a:endParaRPr lang="en-US" altLang="ja-JP" dirty="0" smtClean="0">
              <a:latin typeface="Arial Narrow" pitchFamily="34" charset="0"/>
              <a:ea typeface="ＭＳ Ｐゴシック" pitchFamily="34" charset="-128"/>
              <a:cs typeface="Arial Narrow" pitchFamily="34" charset="0"/>
            </a:endParaRPr>
          </a:p>
          <a:p>
            <a:pPr eaLnBrk="1" hangingPunct="1"/>
            <a:r>
              <a:rPr lang="en-US" b="1" dirty="0" smtClean="0">
                <a:latin typeface="Arial Narrow" pitchFamily="34" charset="0"/>
                <a:ea typeface="ＭＳ Ｐゴシック" pitchFamily="34" charset="-128"/>
                <a:cs typeface="Arial Narrow" pitchFamily="34" charset="0"/>
              </a:rPr>
              <a:t>In Quadrant B</a:t>
            </a:r>
            <a:r>
              <a:rPr lang="en-US" dirty="0" smtClean="0">
                <a:latin typeface="Arial Narrow" pitchFamily="34" charset="0"/>
                <a:ea typeface="ＭＳ Ｐゴシック" pitchFamily="34" charset="-128"/>
                <a:cs typeface="Arial Narrow" pitchFamily="34" charset="0"/>
              </a:rPr>
              <a:t>, </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the emphasis is on the student doing real-world work.  This student work is often more complicated than Quadrant A work and requires more time.</a:t>
            </a:r>
            <a:r>
              <a:rPr lang="ja-JP" altLang="en-US" dirty="0" smtClean="0">
                <a:latin typeface="Arial Narrow" pitchFamily="34" charset="0"/>
                <a:ea typeface="ＭＳ Ｐゴシック" pitchFamily="34" charset="-128"/>
                <a:cs typeface="Arial Narrow" pitchFamily="34" charset="0"/>
              </a:rPr>
              <a:t>”</a:t>
            </a:r>
            <a:r>
              <a:rPr lang="en-US" altLang="ja-JP" baseline="30000" dirty="0" smtClean="0">
                <a:latin typeface="Arial Narrow" pitchFamily="34" charset="0"/>
                <a:ea typeface="ＭＳ Ｐゴシック" pitchFamily="34" charset="-128"/>
                <a:cs typeface="Arial Narrow" pitchFamily="34" charset="0"/>
              </a:rPr>
              <a:t> 1</a:t>
            </a:r>
            <a:endParaRPr lang="en-US" altLang="ja-JP" dirty="0" smtClean="0">
              <a:latin typeface="Arial Narrow" pitchFamily="34" charset="0"/>
              <a:ea typeface="ＭＳ Ｐゴシック" pitchFamily="34" charset="-128"/>
              <a:cs typeface="Arial Narrow" pitchFamily="34" charset="0"/>
            </a:endParaRPr>
          </a:p>
          <a:p>
            <a:pPr eaLnBrk="1" hangingPunct="1"/>
            <a:r>
              <a:rPr lang="en-US" b="1" dirty="0" smtClean="0">
                <a:latin typeface="Arial Narrow" pitchFamily="34" charset="0"/>
                <a:ea typeface="ＭＳ Ｐゴシック" pitchFamily="34" charset="-128"/>
                <a:cs typeface="Arial Narrow" pitchFamily="34" charset="0"/>
              </a:rPr>
              <a:t>In Quadrant C</a:t>
            </a:r>
            <a:r>
              <a:rPr lang="en-US" dirty="0" smtClean="0">
                <a:latin typeface="Arial Narrow" pitchFamily="34" charset="0"/>
                <a:ea typeface="ＭＳ Ｐゴシック" pitchFamily="34" charset="-128"/>
                <a:cs typeface="Arial Narrow" pitchFamily="34" charset="0"/>
              </a:rPr>
              <a:t>, </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students are expected to think in complex ways—to analyze, compare, create and evaluate.</a:t>
            </a:r>
            <a:r>
              <a:rPr lang="ja-JP" altLang="en-US" dirty="0" smtClean="0">
                <a:latin typeface="Arial Narrow" pitchFamily="34" charset="0"/>
                <a:ea typeface="ＭＳ Ｐゴシック" pitchFamily="34" charset="-128"/>
                <a:cs typeface="Arial Narrow" pitchFamily="34" charset="0"/>
              </a:rPr>
              <a:t>”</a:t>
            </a:r>
            <a:r>
              <a:rPr lang="en-US" altLang="ja-JP" baseline="30000" dirty="0" smtClean="0">
                <a:latin typeface="Arial Narrow" pitchFamily="34" charset="0"/>
                <a:ea typeface="ＭＳ Ｐゴシック" pitchFamily="34" charset="-128"/>
                <a:cs typeface="Arial Narrow" pitchFamily="34" charset="0"/>
              </a:rPr>
              <a:t>1</a:t>
            </a:r>
            <a:endParaRPr lang="en-US" altLang="ja-JP" dirty="0" smtClean="0">
              <a:latin typeface="Arial Narrow" pitchFamily="34" charset="0"/>
              <a:ea typeface="ＭＳ Ｐゴシック" pitchFamily="34" charset="-128"/>
              <a:cs typeface="Arial Narrow" pitchFamily="34" charset="0"/>
            </a:endParaRPr>
          </a:p>
          <a:p>
            <a:pPr eaLnBrk="1" hangingPunct="1"/>
            <a:r>
              <a:rPr lang="en-US" b="1" dirty="0" smtClean="0">
                <a:latin typeface="Arial Narrow" pitchFamily="34" charset="0"/>
                <a:ea typeface="ＭＳ Ｐゴシック" pitchFamily="34" charset="-128"/>
                <a:cs typeface="Arial Narrow" pitchFamily="34" charset="0"/>
              </a:rPr>
              <a:t>In Quadrant D, </a:t>
            </a:r>
            <a:r>
              <a:rPr lang="en-US" dirty="0" smtClean="0">
                <a:latin typeface="Arial Narrow" pitchFamily="34" charset="0"/>
                <a:ea typeface="ＭＳ Ｐゴシック" pitchFamily="34" charset="-128"/>
                <a:cs typeface="Arial Narrow" pitchFamily="34" charset="0"/>
              </a:rPr>
              <a:t>learning </a:t>
            </a:r>
            <a:r>
              <a:rPr lang="ja-JP" altLang="en-US" dirty="0" smtClean="0">
                <a:latin typeface="Arial Narrow" pitchFamily="34" charset="0"/>
                <a:ea typeface="ＭＳ Ｐゴシック" pitchFamily="34" charset="-128"/>
                <a:cs typeface="Arial Narrow" pitchFamily="34" charset="0"/>
              </a:rPr>
              <a:t>“</a:t>
            </a:r>
            <a:r>
              <a:rPr lang="en-US" altLang="ja-JP" dirty="0" smtClean="0">
                <a:latin typeface="Arial Narrow" pitchFamily="34" charset="0"/>
                <a:ea typeface="ＭＳ Ｐゴシック" pitchFamily="34" charset="-128"/>
                <a:cs typeface="Arial Narrow" pitchFamily="34" charset="0"/>
              </a:rPr>
              <a:t>is more demanding and requires students to think and work. Roles shift from the teacher-centered instruction in Quadrant A to student-centered instruction in Quadrants B, C, and D.</a:t>
            </a:r>
            <a:r>
              <a:rPr lang="ja-JP" altLang="en-US" dirty="0" smtClean="0">
                <a:latin typeface="Arial Narrow" pitchFamily="34" charset="0"/>
                <a:ea typeface="ＭＳ Ｐゴシック" pitchFamily="34" charset="-128"/>
                <a:cs typeface="Arial Narrow" pitchFamily="34" charset="0"/>
              </a:rPr>
              <a:t>”</a:t>
            </a:r>
            <a:r>
              <a:rPr lang="en-US" altLang="ja-JP" baseline="30000" dirty="0" smtClean="0">
                <a:latin typeface="Arial Narrow" pitchFamily="34" charset="0"/>
                <a:ea typeface="ＭＳ Ｐゴシック" pitchFamily="34" charset="-128"/>
                <a:cs typeface="Arial Narrow" pitchFamily="34" charset="0"/>
              </a:rPr>
              <a:t>1</a:t>
            </a:r>
          </a:p>
          <a:p>
            <a:pPr eaLnBrk="1" hangingPunct="1"/>
            <a:r>
              <a:rPr lang="en-US" dirty="0" smtClean="0">
                <a:latin typeface="Arial Narrow" pitchFamily="34" charset="0"/>
                <a:ea typeface="ＭＳ Ｐゴシック" pitchFamily="34" charset="-128"/>
                <a:cs typeface="Arial Narrow" pitchFamily="34" charset="0"/>
              </a:rPr>
              <a:t>As we think about preparing our students for the 21</a:t>
            </a:r>
            <a:r>
              <a:rPr lang="en-US" baseline="30000" dirty="0" smtClean="0">
                <a:latin typeface="Arial Narrow" pitchFamily="34" charset="0"/>
                <a:ea typeface="ＭＳ Ｐゴシック" pitchFamily="34" charset="-128"/>
                <a:cs typeface="Arial Narrow" pitchFamily="34" charset="0"/>
              </a:rPr>
              <a:t>st</a:t>
            </a:r>
            <a:r>
              <a:rPr lang="en-US" dirty="0" smtClean="0">
                <a:latin typeface="Arial Narrow" pitchFamily="34" charset="0"/>
                <a:ea typeface="ＭＳ Ｐゴシック" pitchFamily="34" charset="-128"/>
                <a:cs typeface="Arial Narrow" pitchFamily="34" charset="0"/>
              </a:rPr>
              <a:t> Century, we want to actively engage them in more rigorous and relevant instruction, spending more time in Quadrants B, C, and D.</a:t>
            </a:r>
          </a:p>
          <a:p>
            <a:pPr eaLnBrk="1" hangingPunct="1"/>
            <a:r>
              <a:rPr lang="en-US" dirty="0" smtClean="0">
                <a:latin typeface="Arial Narrow" pitchFamily="34" charset="0"/>
                <a:ea typeface="ＭＳ Ｐゴシック" pitchFamily="34" charset="-128"/>
                <a:cs typeface="Arial Narrow" pitchFamily="34" charset="0"/>
              </a:rPr>
              <a:t>So how do we get our students to think and engage in rigorous tasks?</a:t>
            </a:r>
          </a:p>
          <a:p>
            <a:pPr eaLnBrk="1" hangingPunct="1"/>
            <a:endParaRPr lang="en-US" sz="900" dirty="0">
              <a:latin typeface="Arial Narrow" pitchFamily="34" charset="0"/>
              <a:ea typeface="ＭＳ Ｐゴシック" pitchFamily="34" charset="-128"/>
              <a:cs typeface="Arial Narrow" pitchFamily="34" charset="0"/>
            </a:endParaRPr>
          </a:p>
          <a:p>
            <a:pPr eaLnBrk="1" hangingPunct="1"/>
            <a:r>
              <a:rPr lang="en-US" sz="900" i="1" baseline="30000" dirty="0">
                <a:latin typeface="Arial Narrow" pitchFamily="34" charset="0"/>
                <a:ea typeface="ＭＳ Ｐゴシック" pitchFamily="34" charset="-128"/>
                <a:cs typeface="Arial Narrow" pitchFamily="34" charset="0"/>
              </a:rPr>
              <a:t>1</a:t>
            </a:r>
            <a:r>
              <a:rPr lang="en-US" sz="900" i="1" dirty="0">
                <a:latin typeface="Arial Narrow" pitchFamily="34" charset="0"/>
                <a:ea typeface="ＭＳ Ｐゴシック" pitchFamily="34" charset="-128"/>
                <a:cs typeface="Arial Narrow" pitchFamily="34" charset="0"/>
              </a:rPr>
              <a:t>International Center for Leadership (</a:t>
            </a:r>
            <a:r>
              <a:rPr lang="en-US" sz="900" i="1" dirty="0" err="1">
                <a:latin typeface="Arial Narrow" pitchFamily="34" charset="0"/>
                <a:ea typeface="ＭＳ Ｐゴシック" pitchFamily="34" charset="-128"/>
                <a:cs typeface="Arial Narrow" pitchFamily="34" charset="0"/>
              </a:rPr>
              <a:t>n.d.</a:t>
            </a:r>
            <a:r>
              <a:rPr lang="en-US" sz="900" i="1" dirty="0">
                <a:latin typeface="Arial Narrow" pitchFamily="34" charset="0"/>
                <a:ea typeface="ＭＳ Ｐゴシック" pitchFamily="34" charset="-128"/>
                <a:cs typeface="Arial Narrow" pitchFamily="34" charset="0"/>
              </a:rPr>
              <a:t>). Rigor/Relevance Framework.</a:t>
            </a:r>
          </a:p>
          <a:p>
            <a:pPr eaLnBrk="1" hangingPunct="1"/>
            <a:endParaRPr lang="en-US" sz="900" dirty="0">
              <a:latin typeface="Arial Narrow" pitchFamily="34" charset="0"/>
              <a:ea typeface="ＭＳ Ｐゴシック" pitchFamily="34" charset="-128"/>
              <a:cs typeface="Arial Narrow" pitchFamily="34" charset="0"/>
            </a:endParaRPr>
          </a:p>
          <a:p>
            <a:pPr eaLnBrk="1" hangingPunct="1"/>
            <a:endParaRPr lang="en-US" sz="900" b="1" dirty="0">
              <a:latin typeface="Arial Narrow" pitchFamily="34" charset="0"/>
              <a:ea typeface="ＭＳ Ｐゴシック" pitchFamily="34" charset="-128"/>
              <a:cs typeface="Arial Narrow" pitchFamily="34" charset="0"/>
            </a:endParaRPr>
          </a:p>
          <a:p>
            <a:pPr eaLnBrk="1" hangingPunct="1"/>
            <a:r>
              <a:rPr lang="en-US" sz="900" b="1" dirty="0">
                <a:latin typeface="Arial Narrow" pitchFamily="34" charset="0"/>
                <a:ea typeface="ＭＳ Ｐゴシック" pitchFamily="34" charset="-128"/>
                <a:cs typeface="Arial Narrow" pitchFamily="34" charset="0"/>
              </a:rPr>
              <a:t> </a:t>
            </a:r>
            <a:endParaRPr lang="en-US" sz="900" dirty="0">
              <a:latin typeface="Arial Narrow" pitchFamily="34" charset="0"/>
              <a:ea typeface="ＭＳ Ｐゴシック" pitchFamily="34" charset="-128"/>
              <a:cs typeface="Arial Narrow" pitchFamily="34" charset="0"/>
            </a:endParaRPr>
          </a:p>
          <a:p>
            <a:endParaRPr lang="en-US" sz="900" dirty="0">
              <a:latin typeface="Arial Narrow" pitchFamily="34" charset="0"/>
              <a:ea typeface="ＭＳ Ｐゴシック" pitchFamily="34" charset="-128"/>
              <a:cs typeface="Arial Narrow" pitchFamily="34" charset="0"/>
            </a:endParaRPr>
          </a:p>
        </p:txBody>
      </p:sp>
      <p:sp>
        <p:nvSpPr>
          <p:cNvPr id="342019"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34" charset="-128"/>
              </a:defRPr>
            </a:lvl1pPr>
            <a:lvl2pPr marL="757066" indent="-291179">
              <a:defRPr kumimoji="1">
                <a:solidFill>
                  <a:schemeClr val="tx1"/>
                </a:solidFill>
                <a:latin typeface="Arial" pitchFamily="34" charset="0"/>
                <a:ea typeface="ＭＳ Ｐゴシック" pitchFamily="34" charset="-128"/>
              </a:defRPr>
            </a:lvl2pPr>
            <a:lvl3pPr marL="1164717" indent="-232943">
              <a:defRPr kumimoji="1">
                <a:solidFill>
                  <a:schemeClr val="tx1"/>
                </a:solidFill>
                <a:latin typeface="Arial" pitchFamily="34" charset="0"/>
                <a:ea typeface="ＭＳ Ｐゴシック" pitchFamily="34" charset="-128"/>
              </a:defRPr>
            </a:lvl3pPr>
            <a:lvl4pPr marL="1630604" indent="-232943">
              <a:defRPr kumimoji="1">
                <a:solidFill>
                  <a:schemeClr val="tx1"/>
                </a:solidFill>
                <a:latin typeface="Arial" pitchFamily="34" charset="0"/>
                <a:ea typeface="ＭＳ Ｐゴシック" pitchFamily="34" charset="-128"/>
              </a:defRPr>
            </a:lvl4pPr>
            <a:lvl5pPr marL="2096491" indent="-232943">
              <a:defRPr kumimoji="1">
                <a:solidFill>
                  <a:schemeClr val="tx1"/>
                </a:solidFill>
                <a:latin typeface="Arial" pitchFamily="34" charset="0"/>
                <a:ea typeface="ＭＳ Ｐゴシック" pitchFamily="34" charset="-128"/>
              </a:defRPr>
            </a:lvl5pPr>
            <a:lvl6pPr marL="2562377" indent="-232943" defTabSz="465887" fontAlgn="base">
              <a:spcBef>
                <a:spcPct val="0"/>
              </a:spcBef>
              <a:spcAft>
                <a:spcPct val="0"/>
              </a:spcAft>
              <a:defRPr kumimoji="1">
                <a:solidFill>
                  <a:schemeClr val="tx1"/>
                </a:solidFill>
                <a:latin typeface="Arial" pitchFamily="34" charset="0"/>
                <a:ea typeface="ＭＳ Ｐゴシック" pitchFamily="34" charset="-128"/>
              </a:defRPr>
            </a:lvl6pPr>
            <a:lvl7pPr marL="3028264" indent="-232943" defTabSz="465887" fontAlgn="base">
              <a:spcBef>
                <a:spcPct val="0"/>
              </a:spcBef>
              <a:spcAft>
                <a:spcPct val="0"/>
              </a:spcAft>
              <a:defRPr kumimoji="1">
                <a:solidFill>
                  <a:schemeClr val="tx1"/>
                </a:solidFill>
                <a:latin typeface="Arial" pitchFamily="34" charset="0"/>
                <a:ea typeface="ＭＳ Ｐゴシック" pitchFamily="34" charset="-128"/>
              </a:defRPr>
            </a:lvl7pPr>
            <a:lvl8pPr marL="3494151" indent="-232943" defTabSz="465887" fontAlgn="base">
              <a:spcBef>
                <a:spcPct val="0"/>
              </a:spcBef>
              <a:spcAft>
                <a:spcPct val="0"/>
              </a:spcAft>
              <a:defRPr kumimoji="1">
                <a:solidFill>
                  <a:schemeClr val="tx1"/>
                </a:solidFill>
                <a:latin typeface="Arial" pitchFamily="34" charset="0"/>
                <a:ea typeface="ＭＳ Ｐゴシック" pitchFamily="34" charset="-128"/>
              </a:defRPr>
            </a:lvl8pPr>
            <a:lvl9pPr marL="3960038" indent="-232943" defTabSz="465887" fontAlgn="base">
              <a:spcBef>
                <a:spcPct val="0"/>
              </a:spcBef>
              <a:spcAft>
                <a:spcPct val="0"/>
              </a:spcAft>
              <a:defRPr kumimoji="1">
                <a:solidFill>
                  <a:schemeClr val="tx1"/>
                </a:solidFill>
                <a:latin typeface="Arial" pitchFamily="34" charset="0"/>
                <a:ea typeface="ＭＳ Ｐゴシック" pitchFamily="34" charset="-128"/>
              </a:defRPr>
            </a:lvl9pPr>
          </a:lstStyle>
          <a:p>
            <a:r>
              <a:rPr kumimoji="0" lang="en-US" smtClean="0">
                <a:solidFill>
                  <a:srgbClr val="000000"/>
                </a:solidFill>
                <a:latin typeface="Arial Narrow" pitchFamily="34" charset="0"/>
              </a:rPr>
              <a:t>California</a:t>
            </a:r>
            <a:r>
              <a:rPr kumimoji="0" lang="ja-JP" altLang="en-US" smtClean="0">
                <a:solidFill>
                  <a:srgbClr val="000000"/>
                </a:solidFill>
                <a:latin typeface="Arial Narrow" pitchFamily="34" charset="0"/>
              </a:rPr>
              <a:t>’</a:t>
            </a:r>
            <a:r>
              <a:rPr kumimoji="0" lang="en-US" altLang="ja-JP" smtClean="0">
                <a:solidFill>
                  <a:srgbClr val="000000"/>
                </a:solidFill>
                <a:latin typeface="Arial Narrow" pitchFamily="34" charset="0"/>
              </a:rPr>
              <a:t>s Common Core State Standards: Toolkit  |  Instruction, 6-12  |  Mathematics   </a:t>
            </a:r>
            <a:endParaRPr kumimoji="0" lang="en-US" smtClean="0">
              <a:solidFill>
                <a:srgbClr val="000000"/>
              </a:solidFill>
              <a:latin typeface="Arial Narrow"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B3F84F8-EE30-4E64-97A8-9C899C6A56DB}" type="datetimeFigureOut">
              <a:rPr lang="en-US" smtClean="0"/>
              <a:t>12/17/2012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BA26D8A-A17B-4771-A3F7-5F5F711106EA}"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3F84F8-EE30-4E64-97A8-9C899C6A56DB}"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26D8A-A17B-4771-A3F7-5F5F711106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3F84F8-EE30-4E64-97A8-9C899C6A56DB}"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26D8A-A17B-4771-A3F7-5F5F711106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3F84F8-EE30-4E64-97A8-9C899C6A56DB}"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26D8A-A17B-4771-A3F7-5F5F711106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3F84F8-EE30-4E64-97A8-9C899C6A56DB}" type="datetimeFigureOut">
              <a:rPr lang="en-US" smtClean="0"/>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BA26D8A-A17B-4771-A3F7-5F5F711106E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3F84F8-EE30-4E64-97A8-9C899C6A56DB}"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26D8A-A17B-4771-A3F7-5F5F711106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3F84F8-EE30-4E64-97A8-9C899C6A56DB}" type="datetimeFigureOut">
              <a:rPr lang="en-US" smtClean="0"/>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26D8A-A17B-4771-A3F7-5F5F711106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3F84F8-EE30-4E64-97A8-9C899C6A56DB}" type="datetimeFigureOut">
              <a:rPr lang="en-US" smtClean="0"/>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26D8A-A17B-4771-A3F7-5F5F711106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F84F8-EE30-4E64-97A8-9C899C6A56DB}" type="datetimeFigureOut">
              <a:rPr lang="en-US" smtClean="0"/>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26D8A-A17B-4771-A3F7-5F5F711106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3F84F8-EE30-4E64-97A8-9C899C6A56DB}"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26D8A-A17B-4771-A3F7-5F5F711106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3F84F8-EE30-4E64-97A8-9C899C6A56DB}" type="datetimeFigureOut">
              <a:rPr lang="en-US" smtClean="0"/>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26D8A-A17B-4771-A3F7-5F5F711106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3F84F8-EE30-4E64-97A8-9C899C6A56DB}" type="datetimeFigureOut">
              <a:rPr lang="en-US" smtClean="0"/>
              <a:t>12/17/2012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A26D8A-A17B-4771-A3F7-5F5F711106E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CCSS</a:t>
            </a:r>
            <a:br>
              <a:rPr lang="en-US" dirty="0" smtClean="0"/>
            </a:br>
            <a:r>
              <a:rPr lang="en-US" dirty="0" smtClean="0"/>
              <a:t>Module 3 </a:t>
            </a:r>
            <a:r>
              <a:rPr lang="en-US" smtClean="0"/>
              <a:t>Effective Instruction</a:t>
            </a:r>
            <a:endParaRPr lang="en-US" dirty="0"/>
          </a:p>
        </p:txBody>
      </p:sp>
      <p:sp>
        <p:nvSpPr>
          <p:cNvPr id="3" name="Subtitle 2"/>
          <p:cNvSpPr>
            <a:spLocks noGrp="1"/>
          </p:cNvSpPr>
          <p:nvPr>
            <p:ph type="subTitle" idx="1"/>
          </p:nvPr>
        </p:nvSpPr>
        <p:spPr/>
        <p:txBody>
          <a:bodyPr/>
          <a:lstStyle/>
          <a:p>
            <a:r>
              <a:rPr lang="en-US" dirty="0" smtClean="0"/>
              <a:t>The role of the teacher</a:t>
            </a:r>
          </a:p>
          <a:p>
            <a:r>
              <a:rPr lang="en-US" dirty="0" smtClean="0"/>
              <a:t>12/19/12</a:t>
            </a:r>
            <a:endParaRPr lang="en-US" dirty="0"/>
          </a:p>
        </p:txBody>
      </p:sp>
    </p:spTree>
    <p:extLst>
      <p:ext uri="{BB962C8B-B14F-4D97-AF65-F5344CB8AC3E}">
        <p14:creationId xmlns:p14="http://schemas.microsoft.com/office/powerpoint/2010/main" val="2101689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p:nvPr>
        </p:nvSpPr>
        <p:spPr/>
        <p:txBody>
          <a:bodyPr>
            <a:normAutofit fontScale="90000"/>
          </a:bodyPr>
          <a:lstStyle/>
          <a:p>
            <a:r>
              <a:rPr lang="en-US" sz="2500" smtClean="0">
                <a:latin typeface="Arial Narrow" pitchFamily="34" charset="0"/>
              </a:rPr>
              <a:t>Rigor/Relevance Framework</a:t>
            </a:r>
            <a:r>
              <a:rPr lang="en-US" sz="4900" smtClean="0">
                <a:latin typeface="Arial Narrow" pitchFamily="34" charset="0"/>
              </a:rPr>
              <a:t/>
            </a:r>
            <a:br>
              <a:rPr lang="en-US" sz="4900" smtClean="0">
                <a:latin typeface="Arial Narrow" pitchFamily="34" charset="0"/>
              </a:rPr>
            </a:br>
            <a:r>
              <a:rPr lang="en-US" sz="4900" smtClean="0">
                <a:latin typeface="Arial Narrow" pitchFamily="34" charset="0"/>
              </a:rPr>
              <a:t>Teacher/Student Roles</a:t>
            </a:r>
          </a:p>
        </p:txBody>
      </p:sp>
      <p:sp>
        <p:nvSpPr>
          <p:cNvPr id="340997" name="Slide Number Placeholder 2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kumimoji="1">
                <a:solidFill>
                  <a:schemeClr val="tx1"/>
                </a:solidFill>
                <a:latin typeface="Arial" pitchFamily="34" charset="0"/>
                <a:ea typeface="ＭＳ Ｐゴシック" pitchFamily="34" charset="-128"/>
              </a:defRPr>
            </a:lvl9pPr>
          </a:lstStyle>
          <a:p>
            <a:fld id="{F21C914B-0DEC-463B-993C-6BDADF7A62BC}" type="slidenum">
              <a:rPr kumimoji="0" lang="en-US" smtClean="0">
                <a:solidFill>
                  <a:srgbClr val="FEF7E8"/>
                </a:solidFill>
                <a:cs typeface="Arial" pitchFamily="34" charset="0"/>
              </a:rPr>
              <a:pPr/>
              <a:t>10</a:t>
            </a:fld>
            <a:endParaRPr kumimoji="0" lang="en-US" smtClean="0">
              <a:solidFill>
                <a:srgbClr val="FEF7E8"/>
              </a:solidFill>
              <a:cs typeface="Arial" pitchFamily="34" charset="0"/>
            </a:endParaRPr>
          </a:p>
        </p:txBody>
      </p:sp>
      <p:grpSp>
        <p:nvGrpSpPr>
          <p:cNvPr id="340994" name="Group 28"/>
          <p:cNvGrpSpPr>
            <a:grpSpLocks/>
          </p:cNvGrpSpPr>
          <p:nvPr/>
        </p:nvGrpSpPr>
        <p:grpSpPr bwMode="auto">
          <a:xfrm>
            <a:off x="1014413" y="1649413"/>
            <a:ext cx="6654800" cy="4710112"/>
            <a:chOff x="639" y="1039"/>
            <a:chExt cx="4192" cy="2967"/>
          </a:xfrm>
        </p:grpSpPr>
        <p:grpSp>
          <p:nvGrpSpPr>
            <p:cNvPr id="340999" name="Group 9"/>
            <p:cNvGrpSpPr>
              <a:grpSpLocks/>
            </p:cNvGrpSpPr>
            <p:nvPr/>
          </p:nvGrpSpPr>
          <p:grpSpPr bwMode="auto">
            <a:xfrm>
              <a:off x="1467" y="1069"/>
              <a:ext cx="3054" cy="2360"/>
              <a:chOff x="1739" y="1323"/>
              <a:chExt cx="2858" cy="2112"/>
            </a:xfrm>
          </p:grpSpPr>
          <p:sp>
            <p:nvSpPr>
              <p:cNvPr id="341014" name="Rectangle 5"/>
              <p:cNvSpPr>
                <a:spLocks noChangeArrowheads="1"/>
              </p:cNvSpPr>
              <p:nvPr/>
            </p:nvSpPr>
            <p:spPr bwMode="auto">
              <a:xfrm>
                <a:off x="1739" y="2379"/>
                <a:ext cx="1429" cy="1056"/>
              </a:xfrm>
              <a:prstGeom prst="rect">
                <a:avLst/>
              </a:prstGeom>
              <a:solidFill>
                <a:srgbClr val="CC0000"/>
              </a:solidFill>
              <a:ln w="9525">
                <a:solidFill>
                  <a:schemeClr val="tx1"/>
                </a:solidFill>
                <a:miter lim="800000"/>
                <a:headEnd/>
                <a:tailEnd/>
              </a:ln>
            </p:spPr>
            <p:txBody>
              <a:bodyPr wrap="none" anchor="ctr"/>
              <a:lstStyle/>
              <a:p>
                <a:pPr defTabSz="914400"/>
                <a:endParaRPr lang="en-US" sz="2400">
                  <a:solidFill>
                    <a:srgbClr val="000000"/>
                  </a:solidFill>
                  <a:latin typeface="Arial Narrow" pitchFamily="34" charset="0"/>
                </a:endParaRPr>
              </a:p>
            </p:txBody>
          </p:sp>
          <p:sp>
            <p:nvSpPr>
              <p:cNvPr id="341015" name="Rectangle 6"/>
              <p:cNvSpPr>
                <a:spLocks noChangeArrowheads="1"/>
              </p:cNvSpPr>
              <p:nvPr/>
            </p:nvSpPr>
            <p:spPr bwMode="auto">
              <a:xfrm>
                <a:off x="3168" y="1323"/>
                <a:ext cx="1429" cy="1056"/>
              </a:xfrm>
              <a:prstGeom prst="rect">
                <a:avLst/>
              </a:prstGeom>
              <a:solidFill>
                <a:srgbClr val="FFFF99"/>
              </a:solidFill>
              <a:ln w="9525">
                <a:solidFill>
                  <a:schemeClr val="tx1"/>
                </a:solidFill>
                <a:miter lim="800000"/>
                <a:headEnd/>
                <a:tailEnd/>
              </a:ln>
            </p:spPr>
            <p:txBody>
              <a:bodyPr wrap="none" anchor="ctr"/>
              <a:lstStyle/>
              <a:p>
                <a:pPr defTabSz="914400"/>
                <a:endParaRPr lang="en-US" sz="2400">
                  <a:solidFill>
                    <a:srgbClr val="000000"/>
                  </a:solidFill>
                  <a:latin typeface="Arial Narrow" pitchFamily="34" charset="0"/>
                </a:endParaRPr>
              </a:p>
            </p:txBody>
          </p:sp>
          <p:sp>
            <p:nvSpPr>
              <p:cNvPr id="341016" name="Rectangle 7"/>
              <p:cNvSpPr>
                <a:spLocks noChangeArrowheads="1"/>
              </p:cNvSpPr>
              <p:nvPr/>
            </p:nvSpPr>
            <p:spPr bwMode="auto">
              <a:xfrm>
                <a:off x="3168" y="2379"/>
                <a:ext cx="1429" cy="1056"/>
              </a:xfrm>
              <a:prstGeom prst="rect">
                <a:avLst/>
              </a:prstGeom>
              <a:solidFill>
                <a:schemeClr val="accent1"/>
              </a:solidFill>
              <a:ln w="9525">
                <a:solidFill>
                  <a:schemeClr val="tx1"/>
                </a:solidFill>
                <a:miter lim="800000"/>
                <a:headEnd/>
                <a:tailEnd/>
              </a:ln>
            </p:spPr>
            <p:txBody>
              <a:bodyPr wrap="none" anchor="ctr"/>
              <a:lstStyle/>
              <a:p>
                <a:pPr defTabSz="914400"/>
                <a:endParaRPr lang="en-US" sz="2400">
                  <a:solidFill>
                    <a:srgbClr val="000000"/>
                  </a:solidFill>
                  <a:latin typeface="Arial Narrow" pitchFamily="34" charset="0"/>
                </a:endParaRPr>
              </a:p>
            </p:txBody>
          </p:sp>
          <p:sp>
            <p:nvSpPr>
              <p:cNvPr id="341017" name="Rectangle 8"/>
              <p:cNvSpPr>
                <a:spLocks noChangeArrowheads="1"/>
              </p:cNvSpPr>
              <p:nvPr/>
            </p:nvSpPr>
            <p:spPr bwMode="auto">
              <a:xfrm>
                <a:off x="1739" y="1323"/>
                <a:ext cx="1429" cy="1056"/>
              </a:xfrm>
              <a:prstGeom prst="rect">
                <a:avLst/>
              </a:prstGeom>
              <a:solidFill>
                <a:srgbClr val="808000"/>
              </a:solidFill>
              <a:ln w="9525">
                <a:solidFill>
                  <a:schemeClr val="tx1"/>
                </a:solidFill>
                <a:miter lim="800000"/>
                <a:headEnd/>
                <a:tailEnd/>
              </a:ln>
            </p:spPr>
            <p:txBody>
              <a:bodyPr wrap="none" anchor="ctr"/>
              <a:lstStyle/>
              <a:p>
                <a:pPr defTabSz="914400"/>
                <a:endParaRPr lang="en-US" sz="2400">
                  <a:solidFill>
                    <a:srgbClr val="000000"/>
                  </a:solidFill>
                  <a:latin typeface="Arial Narrow" pitchFamily="34" charset="0"/>
                </a:endParaRPr>
              </a:p>
            </p:txBody>
          </p:sp>
        </p:grpSp>
        <p:sp>
          <p:nvSpPr>
            <p:cNvPr id="341000" name="Text Box 11"/>
            <p:cNvSpPr txBox="1">
              <a:spLocks noChangeArrowheads="1"/>
            </p:cNvSpPr>
            <p:nvPr/>
          </p:nvSpPr>
          <p:spPr bwMode="auto">
            <a:xfrm>
              <a:off x="1595" y="1379"/>
              <a:ext cx="91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sz="2400" b="1">
                  <a:solidFill>
                    <a:srgbClr val="000000"/>
                  </a:solidFill>
                  <a:latin typeface="Arial Narrow" pitchFamily="34" charset="0"/>
                </a:rPr>
                <a:t>Student</a:t>
              </a:r>
              <a:br>
                <a:rPr lang="en-US" sz="2400" b="1">
                  <a:solidFill>
                    <a:srgbClr val="000000"/>
                  </a:solidFill>
                  <a:latin typeface="Arial Narrow" pitchFamily="34" charset="0"/>
                </a:rPr>
              </a:br>
              <a:r>
                <a:rPr lang="en-US" sz="2400" b="1">
                  <a:solidFill>
                    <a:srgbClr val="000000"/>
                  </a:solidFill>
                  <a:latin typeface="Arial Narrow" pitchFamily="34" charset="0"/>
                </a:rPr>
                <a:t>Think</a:t>
              </a:r>
            </a:p>
          </p:txBody>
        </p:sp>
        <p:sp>
          <p:nvSpPr>
            <p:cNvPr id="30" name="Text Box 12"/>
            <p:cNvSpPr txBox="1">
              <a:spLocks noChangeArrowheads="1"/>
            </p:cNvSpPr>
            <p:nvPr/>
          </p:nvSpPr>
          <p:spPr bwMode="auto">
            <a:xfrm>
              <a:off x="1488" y="1039"/>
              <a:ext cx="342" cy="365"/>
            </a:xfrm>
            <a:prstGeom prst="rect">
              <a:avLst/>
            </a:prstGeom>
            <a:noFill/>
            <a:ln w="9525">
              <a:noFill/>
              <a:miter lim="800000"/>
              <a:headEnd/>
              <a:tailEnd/>
            </a:ln>
            <a:effectLst/>
          </p:spPr>
          <p:txBody>
            <a:bodyPr>
              <a:spAutoFit/>
            </a:bodyPr>
            <a:lstStyle/>
            <a:p>
              <a:pPr defTabSz="914400">
                <a:spcBef>
                  <a:spcPct val="50000"/>
                </a:spcBef>
                <a:defRPr/>
              </a:pPr>
              <a:r>
                <a:rPr lang="en-US" sz="3200" b="1">
                  <a:solidFill>
                    <a:srgbClr val="000000"/>
                  </a:solidFill>
                  <a:effectLst>
                    <a:outerShdw blurRad="38100" dist="38100" dir="2700000" algn="tl">
                      <a:srgbClr val="DDDDDD"/>
                    </a:outerShdw>
                  </a:effectLst>
                  <a:latin typeface="Arial Narrow" charset="0"/>
                  <a:ea typeface="Arial Narrow" charset="0"/>
                  <a:cs typeface="Arial Narrow" charset="0"/>
                </a:rPr>
                <a:t>C</a:t>
              </a:r>
            </a:p>
          </p:txBody>
        </p:sp>
        <p:sp>
          <p:nvSpPr>
            <p:cNvPr id="31" name="Text Box 13"/>
            <p:cNvSpPr txBox="1">
              <a:spLocks noChangeArrowheads="1"/>
            </p:cNvSpPr>
            <p:nvPr/>
          </p:nvSpPr>
          <p:spPr bwMode="auto">
            <a:xfrm>
              <a:off x="2992" y="2249"/>
              <a:ext cx="342" cy="366"/>
            </a:xfrm>
            <a:prstGeom prst="rect">
              <a:avLst/>
            </a:prstGeom>
            <a:noFill/>
            <a:ln w="9525">
              <a:noFill/>
              <a:miter lim="800000"/>
              <a:headEnd/>
              <a:tailEnd/>
            </a:ln>
            <a:effectLst/>
          </p:spPr>
          <p:txBody>
            <a:bodyPr>
              <a:spAutoFit/>
            </a:bodyPr>
            <a:lstStyle/>
            <a:p>
              <a:pPr defTabSz="914400">
                <a:spcBef>
                  <a:spcPct val="50000"/>
                </a:spcBef>
                <a:defRPr/>
              </a:pPr>
              <a:r>
                <a:rPr lang="en-US" sz="3200" b="1">
                  <a:solidFill>
                    <a:srgbClr val="000000"/>
                  </a:solidFill>
                  <a:effectLst>
                    <a:outerShdw blurRad="38100" dist="38100" dir="2700000" algn="tl">
                      <a:srgbClr val="DDDDDD"/>
                    </a:outerShdw>
                  </a:effectLst>
                  <a:latin typeface="Arial Narrow" charset="0"/>
                  <a:ea typeface="Arial Narrow" charset="0"/>
                  <a:cs typeface="Arial Narrow" charset="0"/>
                </a:rPr>
                <a:t>B</a:t>
              </a:r>
            </a:p>
          </p:txBody>
        </p:sp>
        <p:sp>
          <p:nvSpPr>
            <p:cNvPr id="32" name="Text Box 14"/>
            <p:cNvSpPr txBox="1">
              <a:spLocks noChangeArrowheads="1"/>
            </p:cNvSpPr>
            <p:nvPr/>
          </p:nvSpPr>
          <p:spPr bwMode="auto">
            <a:xfrm>
              <a:off x="1466" y="2249"/>
              <a:ext cx="341" cy="366"/>
            </a:xfrm>
            <a:prstGeom prst="rect">
              <a:avLst/>
            </a:prstGeom>
            <a:noFill/>
            <a:ln w="9525">
              <a:noFill/>
              <a:miter lim="800000"/>
              <a:headEnd/>
              <a:tailEnd/>
            </a:ln>
            <a:effectLst/>
          </p:spPr>
          <p:txBody>
            <a:bodyPr>
              <a:spAutoFit/>
            </a:bodyPr>
            <a:lstStyle/>
            <a:p>
              <a:pPr defTabSz="914400">
                <a:spcBef>
                  <a:spcPct val="50000"/>
                </a:spcBef>
                <a:defRPr/>
              </a:pPr>
              <a:r>
                <a:rPr lang="en-US" sz="3200" b="1">
                  <a:solidFill>
                    <a:srgbClr val="000000"/>
                  </a:solidFill>
                  <a:effectLst>
                    <a:outerShdw blurRad="38100" dist="38100" dir="2700000" algn="tl">
                      <a:srgbClr val="DDDDDD"/>
                    </a:outerShdw>
                  </a:effectLst>
                  <a:latin typeface="Arial Narrow" charset="0"/>
                  <a:ea typeface="Arial Narrow" charset="0"/>
                  <a:cs typeface="Arial Narrow" charset="0"/>
                </a:rPr>
                <a:t>A</a:t>
              </a:r>
            </a:p>
          </p:txBody>
        </p:sp>
        <p:sp>
          <p:nvSpPr>
            <p:cNvPr id="33" name="Text Box 15"/>
            <p:cNvSpPr txBox="1">
              <a:spLocks noChangeArrowheads="1"/>
            </p:cNvSpPr>
            <p:nvPr/>
          </p:nvSpPr>
          <p:spPr bwMode="auto">
            <a:xfrm>
              <a:off x="2992" y="1069"/>
              <a:ext cx="342" cy="366"/>
            </a:xfrm>
            <a:prstGeom prst="rect">
              <a:avLst/>
            </a:prstGeom>
            <a:noFill/>
            <a:ln w="9525">
              <a:noFill/>
              <a:miter lim="800000"/>
              <a:headEnd/>
              <a:tailEnd/>
            </a:ln>
            <a:effectLst/>
          </p:spPr>
          <p:txBody>
            <a:bodyPr>
              <a:spAutoFit/>
            </a:bodyPr>
            <a:lstStyle/>
            <a:p>
              <a:pPr defTabSz="914400">
                <a:spcBef>
                  <a:spcPct val="50000"/>
                </a:spcBef>
                <a:defRPr/>
              </a:pPr>
              <a:r>
                <a:rPr lang="en-US" sz="3200" b="1">
                  <a:solidFill>
                    <a:srgbClr val="000000"/>
                  </a:solidFill>
                  <a:effectLst>
                    <a:outerShdw blurRad="38100" dist="38100" dir="2700000" algn="tl">
                      <a:srgbClr val="DDDDDD"/>
                    </a:outerShdw>
                  </a:effectLst>
                  <a:latin typeface="Arial Narrow" charset="0"/>
                  <a:ea typeface="Arial Narrow" charset="0"/>
                  <a:cs typeface="Arial Narrow" charset="0"/>
                </a:rPr>
                <a:t>D</a:t>
              </a:r>
            </a:p>
          </p:txBody>
        </p:sp>
        <p:sp>
          <p:nvSpPr>
            <p:cNvPr id="341005" name="Text Box 16"/>
            <p:cNvSpPr txBox="1">
              <a:spLocks noChangeArrowheads="1"/>
            </p:cNvSpPr>
            <p:nvPr/>
          </p:nvSpPr>
          <p:spPr bwMode="auto">
            <a:xfrm>
              <a:off x="3076" y="1385"/>
              <a:ext cx="175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sz="2400" b="1">
                  <a:solidFill>
                    <a:srgbClr val="000000"/>
                  </a:solidFill>
                  <a:latin typeface="Arial Narrow" pitchFamily="34" charset="0"/>
                </a:rPr>
                <a:t>Student</a:t>
              </a:r>
              <a:br>
                <a:rPr lang="en-US" sz="2400" b="1">
                  <a:solidFill>
                    <a:srgbClr val="000000"/>
                  </a:solidFill>
                  <a:latin typeface="Arial Narrow" pitchFamily="34" charset="0"/>
                </a:rPr>
              </a:br>
              <a:r>
                <a:rPr lang="en-US" sz="2400" b="1">
                  <a:solidFill>
                    <a:srgbClr val="000000"/>
                  </a:solidFill>
                  <a:latin typeface="Arial Narrow" pitchFamily="34" charset="0"/>
                </a:rPr>
                <a:t>Think &amp; Work</a:t>
              </a:r>
            </a:p>
          </p:txBody>
        </p:sp>
        <p:sp>
          <p:nvSpPr>
            <p:cNvPr id="341006" name="Text Box 17"/>
            <p:cNvSpPr txBox="1">
              <a:spLocks noChangeArrowheads="1"/>
            </p:cNvSpPr>
            <p:nvPr/>
          </p:nvSpPr>
          <p:spPr bwMode="auto">
            <a:xfrm>
              <a:off x="1657" y="2695"/>
              <a:ext cx="912"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sz="2400" b="1">
                  <a:solidFill>
                    <a:srgbClr val="000000"/>
                  </a:solidFill>
                  <a:latin typeface="Arial Narrow" pitchFamily="34" charset="0"/>
                </a:rPr>
                <a:t>Teacher</a:t>
              </a:r>
              <a:br>
                <a:rPr lang="en-US" sz="2400" b="1">
                  <a:solidFill>
                    <a:srgbClr val="000000"/>
                  </a:solidFill>
                  <a:latin typeface="Arial Narrow" pitchFamily="34" charset="0"/>
                </a:rPr>
              </a:br>
              <a:r>
                <a:rPr lang="en-US" sz="2400" b="1">
                  <a:solidFill>
                    <a:srgbClr val="000000"/>
                  </a:solidFill>
                  <a:latin typeface="Arial Narrow" pitchFamily="34" charset="0"/>
                </a:rPr>
                <a:t>Work</a:t>
              </a:r>
            </a:p>
          </p:txBody>
        </p:sp>
        <p:sp>
          <p:nvSpPr>
            <p:cNvPr id="341007" name="Text Box 18"/>
            <p:cNvSpPr txBox="1">
              <a:spLocks noChangeArrowheads="1"/>
            </p:cNvSpPr>
            <p:nvPr/>
          </p:nvSpPr>
          <p:spPr bwMode="auto">
            <a:xfrm>
              <a:off x="3076" y="2691"/>
              <a:ext cx="91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sz="2400" b="1">
                  <a:solidFill>
                    <a:srgbClr val="000000"/>
                  </a:solidFill>
                  <a:latin typeface="Arial Narrow" pitchFamily="34" charset="0"/>
                </a:rPr>
                <a:t>Student</a:t>
              </a:r>
              <a:r>
                <a:rPr lang="en-US" sz="2400" b="1">
                  <a:solidFill>
                    <a:srgbClr val="FFFFFF"/>
                  </a:solidFill>
                  <a:latin typeface="Arial Narrow" pitchFamily="34" charset="0"/>
                </a:rPr>
                <a:t/>
              </a:r>
              <a:br>
                <a:rPr lang="en-US" sz="2400" b="1">
                  <a:solidFill>
                    <a:srgbClr val="FFFFFF"/>
                  </a:solidFill>
                  <a:latin typeface="Arial Narrow" pitchFamily="34" charset="0"/>
                </a:rPr>
              </a:br>
              <a:r>
                <a:rPr lang="en-US" sz="2400" b="1">
                  <a:solidFill>
                    <a:srgbClr val="000000"/>
                  </a:solidFill>
                  <a:latin typeface="Arial Narrow" pitchFamily="34" charset="0"/>
                </a:rPr>
                <a:t>Work</a:t>
              </a:r>
            </a:p>
          </p:txBody>
        </p:sp>
        <p:sp>
          <p:nvSpPr>
            <p:cNvPr id="341008" name="Text Box 19"/>
            <p:cNvSpPr txBox="1">
              <a:spLocks noChangeArrowheads="1"/>
            </p:cNvSpPr>
            <p:nvPr/>
          </p:nvSpPr>
          <p:spPr bwMode="auto">
            <a:xfrm>
              <a:off x="2004" y="3715"/>
              <a:ext cx="19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algn="ctr" defTabSz="914400">
                <a:spcBef>
                  <a:spcPct val="50000"/>
                </a:spcBef>
              </a:pPr>
              <a:r>
                <a:rPr lang="en-US" sz="2400" b="1">
                  <a:solidFill>
                    <a:srgbClr val="000000"/>
                  </a:solidFill>
                  <a:latin typeface="Arial Narrow" pitchFamily="34" charset="0"/>
                </a:rPr>
                <a:t>RELEVANCE</a:t>
              </a:r>
            </a:p>
          </p:txBody>
        </p:sp>
        <p:sp>
          <p:nvSpPr>
            <p:cNvPr id="341009" name="Text Box 20"/>
            <p:cNvSpPr txBox="1">
              <a:spLocks noChangeArrowheads="1"/>
            </p:cNvSpPr>
            <p:nvPr/>
          </p:nvSpPr>
          <p:spPr bwMode="auto">
            <a:xfrm>
              <a:off x="1867" y="3429"/>
              <a:ext cx="7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algn="ctr" defTabSz="914400">
                <a:spcBef>
                  <a:spcPct val="50000"/>
                </a:spcBef>
              </a:pPr>
              <a:r>
                <a:rPr lang="en-US" sz="2400" b="1" i="1">
                  <a:solidFill>
                    <a:srgbClr val="000000"/>
                  </a:solidFill>
                  <a:latin typeface="Arial Narrow" pitchFamily="34" charset="0"/>
                </a:rPr>
                <a:t>Low</a:t>
              </a:r>
            </a:p>
          </p:txBody>
        </p:sp>
        <p:sp>
          <p:nvSpPr>
            <p:cNvPr id="341010" name="Text Box 21"/>
            <p:cNvSpPr txBox="1">
              <a:spLocks noChangeArrowheads="1"/>
            </p:cNvSpPr>
            <p:nvPr/>
          </p:nvSpPr>
          <p:spPr bwMode="auto">
            <a:xfrm>
              <a:off x="3577" y="3457"/>
              <a:ext cx="7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sz="2400" b="1" i="1">
                  <a:solidFill>
                    <a:srgbClr val="000000"/>
                  </a:solidFill>
                  <a:latin typeface="Arial Narrow" pitchFamily="34" charset="0"/>
                </a:rPr>
                <a:t>High</a:t>
              </a:r>
            </a:p>
          </p:txBody>
        </p:sp>
        <p:sp>
          <p:nvSpPr>
            <p:cNvPr id="341011" name="Text Box 22"/>
            <p:cNvSpPr txBox="1">
              <a:spLocks noChangeArrowheads="1"/>
            </p:cNvSpPr>
            <p:nvPr/>
          </p:nvSpPr>
          <p:spPr bwMode="auto">
            <a:xfrm>
              <a:off x="639" y="1733"/>
              <a:ext cx="343"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algn="ctr" defTabSz="914400">
                <a:spcBef>
                  <a:spcPct val="50000"/>
                </a:spcBef>
              </a:pPr>
              <a:r>
                <a:rPr lang="en-US" sz="2400" b="1">
                  <a:solidFill>
                    <a:srgbClr val="000000"/>
                  </a:solidFill>
                  <a:latin typeface="Arial Narrow" pitchFamily="34" charset="0"/>
                </a:rPr>
                <a:t>R</a:t>
              </a:r>
              <a:br>
                <a:rPr lang="en-US" sz="2400" b="1">
                  <a:solidFill>
                    <a:srgbClr val="000000"/>
                  </a:solidFill>
                  <a:latin typeface="Arial Narrow" pitchFamily="34" charset="0"/>
                </a:rPr>
              </a:br>
              <a:r>
                <a:rPr lang="en-US" sz="2400" b="1">
                  <a:solidFill>
                    <a:srgbClr val="000000"/>
                  </a:solidFill>
                  <a:latin typeface="Arial Narrow" pitchFamily="34" charset="0"/>
                </a:rPr>
                <a:t>I</a:t>
              </a:r>
              <a:br>
                <a:rPr lang="en-US" sz="2400" b="1">
                  <a:solidFill>
                    <a:srgbClr val="000000"/>
                  </a:solidFill>
                  <a:latin typeface="Arial Narrow" pitchFamily="34" charset="0"/>
                </a:rPr>
              </a:br>
              <a:r>
                <a:rPr lang="en-US" sz="2400" b="1">
                  <a:solidFill>
                    <a:srgbClr val="000000"/>
                  </a:solidFill>
                  <a:latin typeface="Arial Narrow" pitchFamily="34" charset="0"/>
                </a:rPr>
                <a:t>G</a:t>
              </a:r>
              <a:br>
                <a:rPr lang="en-US" sz="2400" b="1">
                  <a:solidFill>
                    <a:srgbClr val="000000"/>
                  </a:solidFill>
                  <a:latin typeface="Arial Narrow" pitchFamily="34" charset="0"/>
                </a:rPr>
              </a:br>
              <a:r>
                <a:rPr lang="en-US" sz="2400" b="1">
                  <a:solidFill>
                    <a:srgbClr val="000000"/>
                  </a:solidFill>
                  <a:latin typeface="Arial Narrow" pitchFamily="34" charset="0"/>
                </a:rPr>
                <a:t>O</a:t>
              </a:r>
              <a:br>
                <a:rPr lang="en-US" sz="2400" b="1">
                  <a:solidFill>
                    <a:srgbClr val="000000"/>
                  </a:solidFill>
                  <a:latin typeface="Arial Narrow" pitchFamily="34" charset="0"/>
                </a:rPr>
              </a:br>
              <a:r>
                <a:rPr lang="en-US" sz="2400" b="1">
                  <a:solidFill>
                    <a:srgbClr val="000000"/>
                  </a:solidFill>
                  <a:latin typeface="Arial Narrow" pitchFamily="34" charset="0"/>
                </a:rPr>
                <a:t>R</a:t>
              </a:r>
            </a:p>
          </p:txBody>
        </p:sp>
        <p:sp>
          <p:nvSpPr>
            <p:cNvPr id="341012" name="Text Box 24"/>
            <p:cNvSpPr txBox="1">
              <a:spLocks noChangeArrowheads="1"/>
            </p:cNvSpPr>
            <p:nvPr/>
          </p:nvSpPr>
          <p:spPr bwMode="auto">
            <a:xfrm>
              <a:off x="877" y="2691"/>
              <a:ext cx="7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algn="ctr" defTabSz="914400">
                <a:spcBef>
                  <a:spcPct val="50000"/>
                </a:spcBef>
              </a:pPr>
              <a:r>
                <a:rPr lang="en-US" sz="2400" b="1" i="1">
                  <a:solidFill>
                    <a:srgbClr val="000000"/>
                  </a:solidFill>
                  <a:latin typeface="Arial Narrow" pitchFamily="34" charset="0"/>
                </a:rPr>
                <a:t>Low</a:t>
              </a:r>
            </a:p>
          </p:txBody>
        </p:sp>
        <p:sp>
          <p:nvSpPr>
            <p:cNvPr id="341013" name="Text Box 25"/>
            <p:cNvSpPr txBox="1">
              <a:spLocks noChangeArrowheads="1"/>
            </p:cNvSpPr>
            <p:nvPr/>
          </p:nvSpPr>
          <p:spPr bwMode="auto">
            <a:xfrm>
              <a:off x="852" y="1475"/>
              <a:ext cx="7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algn="ctr" defTabSz="914400">
                <a:spcBef>
                  <a:spcPct val="50000"/>
                </a:spcBef>
              </a:pPr>
              <a:r>
                <a:rPr lang="en-US" sz="2400" b="1" i="1">
                  <a:solidFill>
                    <a:srgbClr val="000000"/>
                  </a:solidFill>
                  <a:latin typeface="Arial Narrow" pitchFamily="34" charset="0"/>
                </a:rPr>
                <a:t>High</a:t>
              </a:r>
            </a:p>
          </p:txBody>
        </p:sp>
      </p:grpSp>
      <p:sp>
        <p:nvSpPr>
          <p:cNvPr id="340995" name="Line 24"/>
          <p:cNvSpPr>
            <a:spLocks noChangeShapeType="1"/>
          </p:cNvSpPr>
          <p:nvPr/>
        </p:nvSpPr>
        <p:spPr bwMode="auto">
          <a:xfrm>
            <a:off x="2292350" y="5441950"/>
            <a:ext cx="5141913"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0996" name="Line 25"/>
          <p:cNvSpPr>
            <a:spLocks noChangeShapeType="1"/>
          </p:cNvSpPr>
          <p:nvPr/>
        </p:nvSpPr>
        <p:spPr bwMode="auto">
          <a:xfrm flipV="1">
            <a:off x="2327275" y="1354138"/>
            <a:ext cx="0" cy="4089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0998" name="Text Box 4"/>
          <p:cNvSpPr txBox="1">
            <a:spLocks noChangeArrowheads="1"/>
          </p:cNvSpPr>
          <p:nvPr/>
        </p:nvSpPr>
        <p:spPr bwMode="auto">
          <a:xfrm rot="-5400000">
            <a:off x="5654675" y="3424238"/>
            <a:ext cx="3484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sz="1200">
                <a:solidFill>
                  <a:srgbClr val="000000"/>
                </a:solidFill>
                <a:latin typeface="Arial Narrow" pitchFamily="34" charset="0"/>
              </a:rPr>
              <a:t>International Center for Leadership in Education (n.d.)</a:t>
            </a:r>
          </a:p>
        </p:txBody>
      </p:sp>
    </p:spTree>
    <p:extLst>
      <p:ext uri="{BB962C8B-B14F-4D97-AF65-F5344CB8AC3E}">
        <p14:creationId xmlns:p14="http://schemas.microsoft.com/office/powerpoint/2010/main" val="969936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a:t>
            </a:r>
            <a:r>
              <a:rPr lang="en-US" smtClean="0"/>
              <a:t>Talks Strategy</a:t>
            </a:r>
            <a:endParaRPr lang="en-US"/>
          </a:p>
        </p:txBody>
      </p:sp>
      <p:sp>
        <p:nvSpPr>
          <p:cNvPr id="3" name="Content Placeholder 2"/>
          <p:cNvSpPr>
            <a:spLocks noGrp="1"/>
          </p:cNvSpPr>
          <p:nvPr>
            <p:ph idx="1"/>
          </p:nvPr>
        </p:nvSpPr>
        <p:spPr/>
        <p:txBody>
          <a:bodyPr/>
          <a:lstStyle/>
          <a:p>
            <a:r>
              <a:rPr lang="en-US" dirty="0"/>
              <a:t>Number Talks are a large or small group meeting where the teacher poses intentionally selected problems for students to solve. </a:t>
            </a:r>
            <a:r>
              <a:rPr lang="en-US"/>
              <a:t>They are short, ongoing conversations where children are encouraged to add, subtract, multiply and divide in ways that are meaningful to them, rather than following procedures that are not. </a:t>
            </a:r>
          </a:p>
          <a:p>
            <a:pPr marL="137160" indent="0">
              <a:buNone/>
            </a:pPr>
            <a:endParaRPr lang="en-US" dirty="0"/>
          </a:p>
        </p:txBody>
      </p:sp>
    </p:spTree>
    <p:extLst>
      <p:ext uri="{BB962C8B-B14F-4D97-AF65-F5344CB8AC3E}">
        <p14:creationId xmlns:p14="http://schemas.microsoft.com/office/powerpoint/2010/main" val="1710295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72775" cy="141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92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Title 1"/>
          <p:cNvSpPr>
            <a:spLocks noGrp="1"/>
          </p:cNvSpPr>
          <p:nvPr>
            <p:ph type="title"/>
          </p:nvPr>
        </p:nvSpPr>
        <p:spPr/>
        <p:txBody>
          <a:bodyPr/>
          <a:lstStyle/>
          <a:p>
            <a:r>
              <a:rPr lang="en-US" sz="2500" smtClean="0">
                <a:latin typeface="Arial Narrow" pitchFamily="34" charset="0"/>
              </a:rPr>
              <a:t>Standards for </a:t>
            </a:r>
            <a:br>
              <a:rPr lang="en-US" sz="2500" smtClean="0">
                <a:latin typeface="Arial Narrow" pitchFamily="34" charset="0"/>
              </a:rPr>
            </a:br>
            <a:r>
              <a:rPr lang="en-US" smtClean="0">
                <a:latin typeface="Arial Narrow" pitchFamily="34" charset="0"/>
              </a:rPr>
              <a:t>Mathematical Practice</a:t>
            </a:r>
          </a:p>
        </p:txBody>
      </p:sp>
      <p:sp>
        <p:nvSpPr>
          <p:cNvPr id="345096"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kumimoji="1">
                <a:solidFill>
                  <a:schemeClr val="tx1"/>
                </a:solidFill>
                <a:latin typeface="Arial" pitchFamily="34" charset="0"/>
                <a:ea typeface="ＭＳ Ｐゴシック" pitchFamily="34" charset="-128"/>
              </a:defRPr>
            </a:lvl9pPr>
          </a:lstStyle>
          <a:p>
            <a:fld id="{0424B5F7-4284-40B2-9C6E-1976A95517D9}" type="slidenum">
              <a:rPr kumimoji="0" lang="en-US" smtClean="0">
                <a:solidFill>
                  <a:srgbClr val="FEF7E8"/>
                </a:solidFill>
                <a:cs typeface="Arial" pitchFamily="34" charset="0"/>
              </a:rPr>
              <a:pPr/>
              <a:t>13</a:t>
            </a:fld>
            <a:endParaRPr kumimoji="0" lang="en-US" smtClean="0">
              <a:solidFill>
                <a:srgbClr val="FEF7E8"/>
              </a:solidFill>
              <a:cs typeface="Arial" pitchFamily="34" charset="0"/>
            </a:endParaRPr>
          </a:p>
        </p:txBody>
      </p:sp>
      <p:sp>
        <p:nvSpPr>
          <p:cNvPr id="345090" name="Slide Number Placeholder 7"/>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algn="r" defTabSz="914400"/>
            <a:fld id="{B29F0BCC-9647-48F8-BFE4-D81FFDAFE16F}" type="slidenum">
              <a:rPr lang="en-US">
                <a:solidFill>
                  <a:srgbClr val="898989"/>
                </a:solidFill>
                <a:latin typeface="Arial Narrow" pitchFamily="34" charset="0"/>
              </a:rPr>
              <a:pPr algn="r" defTabSz="914400"/>
              <a:t>13</a:t>
            </a:fld>
            <a:endParaRPr lang="en-US">
              <a:solidFill>
                <a:srgbClr val="898989"/>
              </a:solidFill>
              <a:latin typeface="Arial Narrow" pitchFamily="34" charset="0"/>
            </a:endParaRPr>
          </a:p>
        </p:txBody>
      </p:sp>
      <p:grpSp>
        <p:nvGrpSpPr>
          <p:cNvPr id="345091" name="Group 19"/>
          <p:cNvGrpSpPr>
            <a:grpSpLocks/>
          </p:cNvGrpSpPr>
          <p:nvPr/>
        </p:nvGrpSpPr>
        <p:grpSpPr bwMode="auto">
          <a:xfrm>
            <a:off x="7115175" y="1228725"/>
            <a:ext cx="2028825" cy="4306888"/>
            <a:chOff x="3762" y="1251"/>
            <a:chExt cx="1951" cy="1851"/>
          </a:xfrm>
        </p:grpSpPr>
        <p:sp>
          <p:nvSpPr>
            <p:cNvPr id="345098" name="Rectangle 14"/>
            <p:cNvSpPr>
              <a:spLocks noChangeArrowheads="1"/>
            </p:cNvSpPr>
            <p:nvPr/>
          </p:nvSpPr>
          <p:spPr bwMode="auto">
            <a:xfrm>
              <a:off x="3762" y="1298"/>
              <a:ext cx="139" cy="185"/>
            </a:xfrm>
            <a:prstGeom prst="rect">
              <a:avLst/>
            </a:prstGeom>
            <a:solidFill>
              <a:srgbClr val="948100"/>
            </a:solidFill>
            <a:ln w="9525">
              <a:solidFill>
                <a:schemeClr val="tx1"/>
              </a:solidFill>
              <a:miter lim="800000"/>
              <a:headEnd/>
              <a:tailEnd/>
            </a:ln>
          </p:spPr>
          <p:txBody>
            <a:bodyPr wrap="none" anchor="ctr"/>
            <a:lstStyle/>
            <a:p>
              <a:pPr defTabSz="914400"/>
              <a:endParaRPr lang="en-US">
                <a:solidFill>
                  <a:srgbClr val="000000"/>
                </a:solidFill>
                <a:latin typeface="Arial Narrow" pitchFamily="34" charset="0"/>
              </a:endParaRPr>
            </a:p>
          </p:txBody>
        </p:sp>
        <p:sp>
          <p:nvSpPr>
            <p:cNvPr id="345099" name="Text Box 15"/>
            <p:cNvSpPr txBox="1">
              <a:spLocks noChangeArrowheads="1"/>
            </p:cNvSpPr>
            <p:nvPr/>
          </p:nvSpPr>
          <p:spPr bwMode="auto">
            <a:xfrm>
              <a:off x="3931" y="1251"/>
              <a:ext cx="177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a:solidFill>
                    <a:srgbClr val="000000"/>
                  </a:solidFill>
                  <a:latin typeface="Arial Narrow" pitchFamily="34" charset="0"/>
                </a:rPr>
                <a:t>Overarching </a:t>
              </a:r>
              <a:br>
                <a:rPr lang="en-US">
                  <a:solidFill>
                    <a:srgbClr val="000000"/>
                  </a:solidFill>
                  <a:latin typeface="Arial Narrow" pitchFamily="34" charset="0"/>
                </a:rPr>
              </a:br>
              <a:r>
                <a:rPr lang="en-US">
                  <a:solidFill>
                    <a:srgbClr val="000000"/>
                  </a:solidFill>
                  <a:latin typeface="Arial Narrow" pitchFamily="34" charset="0"/>
                </a:rPr>
                <a:t>habits of mind </a:t>
              </a:r>
              <a:br>
                <a:rPr lang="en-US">
                  <a:solidFill>
                    <a:srgbClr val="000000"/>
                  </a:solidFill>
                  <a:latin typeface="Arial Narrow" pitchFamily="34" charset="0"/>
                </a:rPr>
              </a:br>
              <a:r>
                <a:rPr lang="en-US">
                  <a:solidFill>
                    <a:srgbClr val="000000"/>
                  </a:solidFill>
                  <a:latin typeface="Arial Narrow" pitchFamily="34" charset="0"/>
                </a:rPr>
                <a:t>of a productive mathematical thinker</a:t>
              </a:r>
            </a:p>
          </p:txBody>
        </p:sp>
        <p:sp>
          <p:nvSpPr>
            <p:cNvPr id="345100" name="Text Box 19"/>
            <p:cNvSpPr txBox="1">
              <a:spLocks noChangeArrowheads="1"/>
            </p:cNvSpPr>
            <p:nvPr/>
          </p:nvSpPr>
          <p:spPr bwMode="auto">
            <a:xfrm>
              <a:off x="3939" y="1916"/>
              <a:ext cx="177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a:solidFill>
                    <a:srgbClr val="000000"/>
                  </a:solidFill>
                  <a:latin typeface="Arial Narrow" pitchFamily="34" charset="0"/>
                </a:rPr>
                <a:t>Reasoning and explaining</a:t>
              </a:r>
            </a:p>
          </p:txBody>
        </p:sp>
        <p:sp>
          <p:nvSpPr>
            <p:cNvPr id="345101" name="Rectangle 21"/>
            <p:cNvSpPr>
              <a:spLocks noChangeArrowheads="1"/>
            </p:cNvSpPr>
            <p:nvPr/>
          </p:nvSpPr>
          <p:spPr bwMode="auto">
            <a:xfrm>
              <a:off x="3762" y="2420"/>
              <a:ext cx="139" cy="185"/>
            </a:xfrm>
            <a:prstGeom prst="rect">
              <a:avLst/>
            </a:prstGeom>
            <a:solidFill>
              <a:srgbClr val="E29015"/>
            </a:solidFill>
            <a:ln w="9525">
              <a:solidFill>
                <a:schemeClr val="tx1"/>
              </a:solidFill>
              <a:miter lim="800000"/>
              <a:headEnd/>
              <a:tailEnd/>
            </a:ln>
          </p:spPr>
          <p:txBody>
            <a:bodyPr wrap="none" anchor="ctr"/>
            <a:lstStyle/>
            <a:p>
              <a:pPr defTabSz="914400"/>
              <a:endParaRPr lang="en-US">
                <a:solidFill>
                  <a:srgbClr val="000000"/>
                </a:solidFill>
                <a:latin typeface="Arial Narrow" pitchFamily="34" charset="0"/>
              </a:endParaRPr>
            </a:p>
          </p:txBody>
        </p:sp>
        <p:sp>
          <p:nvSpPr>
            <p:cNvPr id="345102" name="Text Box 22"/>
            <p:cNvSpPr txBox="1">
              <a:spLocks noChangeArrowheads="1"/>
            </p:cNvSpPr>
            <p:nvPr/>
          </p:nvSpPr>
          <p:spPr bwMode="auto">
            <a:xfrm>
              <a:off x="3931" y="2373"/>
              <a:ext cx="177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a:solidFill>
                    <a:srgbClr val="000000"/>
                  </a:solidFill>
                  <a:latin typeface="Arial Narrow" pitchFamily="34" charset="0"/>
                </a:rPr>
                <a:t>Modeling and </a:t>
              </a:r>
              <a:br>
                <a:rPr lang="en-US">
                  <a:solidFill>
                    <a:srgbClr val="000000"/>
                  </a:solidFill>
                  <a:latin typeface="Arial Narrow" pitchFamily="34" charset="0"/>
                </a:rPr>
              </a:br>
              <a:r>
                <a:rPr lang="en-US">
                  <a:solidFill>
                    <a:srgbClr val="000000"/>
                  </a:solidFill>
                  <a:latin typeface="Arial Narrow" pitchFamily="34" charset="0"/>
                </a:rPr>
                <a:t>using tools</a:t>
              </a:r>
            </a:p>
          </p:txBody>
        </p:sp>
        <p:sp>
          <p:nvSpPr>
            <p:cNvPr id="345103" name="Rectangle 27"/>
            <p:cNvSpPr>
              <a:spLocks noChangeArrowheads="1"/>
            </p:cNvSpPr>
            <p:nvPr/>
          </p:nvSpPr>
          <p:spPr bwMode="auto">
            <a:xfrm>
              <a:off x="3762" y="2871"/>
              <a:ext cx="139" cy="185"/>
            </a:xfrm>
            <a:prstGeom prst="rect">
              <a:avLst/>
            </a:prstGeom>
            <a:solidFill>
              <a:srgbClr val="FCC423"/>
            </a:solidFill>
            <a:ln w="9525">
              <a:solidFill>
                <a:schemeClr val="tx1"/>
              </a:solidFill>
              <a:miter lim="800000"/>
              <a:headEnd/>
              <a:tailEnd/>
            </a:ln>
          </p:spPr>
          <p:txBody>
            <a:bodyPr wrap="none" anchor="ctr"/>
            <a:lstStyle/>
            <a:p>
              <a:pPr defTabSz="914400"/>
              <a:endParaRPr lang="en-US">
                <a:solidFill>
                  <a:srgbClr val="000000"/>
                </a:solidFill>
                <a:latin typeface="Arial Narrow" pitchFamily="34" charset="0"/>
              </a:endParaRPr>
            </a:p>
          </p:txBody>
        </p:sp>
        <p:sp>
          <p:nvSpPr>
            <p:cNvPr id="345104" name="Text Box 28"/>
            <p:cNvSpPr txBox="1">
              <a:spLocks noChangeArrowheads="1"/>
            </p:cNvSpPr>
            <p:nvPr/>
          </p:nvSpPr>
          <p:spPr bwMode="auto">
            <a:xfrm>
              <a:off x="3931" y="2824"/>
              <a:ext cx="177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a:solidFill>
                    <a:srgbClr val="000000"/>
                  </a:solidFill>
                  <a:latin typeface="Arial Narrow" pitchFamily="34" charset="0"/>
                </a:rPr>
                <a:t>Seeing structure and generalizing</a:t>
              </a:r>
            </a:p>
          </p:txBody>
        </p:sp>
        <p:sp>
          <p:nvSpPr>
            <p:cNvPr id="345105" name="Rectangle 29"/>
            <p:cNvSpPr>
              <a:spLocks noChangeArrowheads="1"/>
            </p:cNvSpPr>
            <p:nvPr/>
          </p:nvSpPr>
          <p:spPr bwMode="auto">
            <a:xfrm>
              <a:off x="3770" y="1966"/>
              <a:ext cx="139" cy="185"/>
            </a:xfrm>
            <a:prstGeom prst="rect">
              <a:avLst/>
            </a:prstGeom>
            <a:solidFill>
              <a:srgbClr val="B75B12"/>
            </a:solidFill>
            <a:ln w="9525">
              <a:solidFill>
                <a:schemeClr val="tx1"/>
              </a:solidFill>
              <a:miter lim="800000"/>
              <a:headEnd/>
              <a:tailEnd/>
            </a:ln>
          </p:spPr>
          <p:txBody>
            <a:bodyPr wrap="none" anchor="ctr"/>
            <a:lstStyle/>
            <a:p>
              <a:pPr defTabSz="914400"/>
              <a:endParaRPr lang="en-US">
                <a:solidFill>
                  <a:srgbClr val="000000"/>
                </a:solidFill>
                <a:latin typeface="Arial Narrow" pitchFamily="34" charset="0"/>
              </a:endParaRPr>
            </a:p>
          </p:txBody>
        </p:sp>
      </p:grpSp>
      <p:sp>
        <p:nvSpPr>
          <p:cNvPr id="30" name="TextBox 29"/>
          <p:cNvSpPr txBox="1"/>
          <p:nvPr/>
        </p:nvSpPr>
        <p:spPr>
          <a:xfrm rot="16200000">
            <a:off x="-446087" y="3022600"/>
            <a:ext cx="4572000" cy="1108075"/>
          </a:xfrm>
          <a:prstGeom prst="rect">
            <a:avLst/>
          </a:prstGeom>
          <a:solidFill>
            <a:srgbClr val="968100"/>
          </a:solidFill>
        </p:spPr>
        <p:style>
          <a:lnRef idx="1">
            <a:schemeClr val="accent3"/>
          </a:lnRef>
          <a:fillRef idx="3">
            <a:schemeClr val="accent3"/>
          </a:fillRef>
          <a:effectRef idx="2">
            <a:schemeClr val="accent3"/>
          </a:effectRef>
          <a:fontRef idx="minor">
            <a:schemeClr val="lt1"/>
          </a:fontRef>
        </p:style>
        <p:txBody>
          <a:bodyPr anchor="ctr">
            <a:spAutoFit/>
          </a:bodyPr>
          <a:lstStyle>
            <a:lvl1pPr marL="339725" indent="-339725" eaLnBrk="0" hangingPunct="0">
              <a:defRPr kumimoji="1" sz="2400">
                <a:solidFill>
                  <a:schemeClr val="tx1"/>
                </a:solidFill>
                <a:latin typeface="Arial" charset="0"/>
                <a:ea typeface="ＭＳ Ｐゴシック" charset="0"/>
                <a:cs typeface="Arial" charset="0"/>
              </a:defRPr>
            </a:lvl1pPr>
            <a:lvl2pPr marL="37931725" indent="-37474525" eaLnBrk="0" hangingPunct="0">
              <a:defRPr kumimoji="1" sz="2400">
                <a:solidFill>
                  <a:schemeClr val="tx1"/>
                </a:solidFill>
                <a:latin typeface="Arial" charset="0"/>
                <a:ea typeface="Arial" charset="0"/>
                <a:cs typeface="Arial" charset="0"/>
              </a:defRPr>
            </a:lvl2pPr>
            <a:lvl3pPr eaLnBrk="0" hangingPunct="0">
              <a:defRPr kumimoji="1" sz="2400">
                <a:solidFill>
                  <a:schemeClr val="tx1"/>
                </a:solidFill>
                <a:latin typeface="Arial" charset="0"/>
                <a:ea typeface="Arial" charset="0"/>
                <a:cs typeface="Arial" charset="0"/>
              </a:defRPr>
            </a:lvl3pPr>
            <a:lvl4pPr eaLnBrk="0" hangingPunct="0">
              <a:defRPr kumimoji="1" sz="2400">
                <a:solidFill>
                  <a:schemeClr val="tx1"/>
                </a:solidFill>
                <a:latin typeface="Arial" charset="0"/>
                <a:ea typeface="Arial" charset="0"/>
                <a:cs typeface="Arial" charset="0"/>
              </a:defRPr>
            </a:lvl4pPr>
            <a:lvl5pPr eaLnBrk="0" hangingPunct="0">
              <a:defRPr kumimoji="1" sz="2400">
                <a:solidFill>
                  <a:schemeClr val="tx1"/>
                </a:solidFill>
                <a:latin typeface="Arial" charset="0"/>
                <a:ea typeface="Arial" charset="0"/>
                <a:cs typeface="Arial" charset="0"/>
              </a:defRPr>
            </a:lvl5pPr>
            <a:lvl6pPr marL="457200" eaLnBrk="0" fontAlgn="base" hangingPunct="0">
              <a:spcBef>
                <a:spcPct val="0"/>
              </a:spcBef>
              <a:spcAft>
                <a:spcPct val="0"/>
              </a:spcAft>
              <a:defRPr kumimoji="1" sz="2400">
                <a:solidFill>
                  <a:schemeClr val="tx1"/>
                </a:solidFill>
                <a:latin typeface="Arial" charset="0"/>
                <a:ea typeface="Arial" charset="0"/>
                <a:cs typeface="Arial" charset="0"/>
              </a:defRPr>
            </a:lvl6pPr>
            <a:lvl7pPr marL="914400" eaLnBrk="0" fontAlgn="base" hangingPunct="0">
              <a:spcBef>
                <a:spcPct val="0"/>
              </a:spcBef>
              <a:spcAft>
                <a:spcPct val="0"/>
              </a:spcAft>
              <a:defRPr kumimoji="1" sz="2400">
                <a:solidFill>
                  <a:schemeClr val="tx1"/>
                </a:solidFill>
                <a:latin typeface="Arial" charset="0"/>
                <a:ea typeface="Arial" charset="0"/>
                <a:cs typeface="Arial" charset="0"/>
              </a:defRPr>
            </a:lvl7pPr>
            <a:lvl8pPr marL="1371600" eaLnBrk="0" fontAlgn="base" hangingPunct="0">
              <a:spcBef>
                <a:spcPct val="0"/>
              </a:spcBef>
              <a:spcAft>
                <a:spcPct val="0"/>
              </a:spcAft>
              <a:defRPr kumimoji="1" sz="2400">
                <a:solidFill>
                  <a:schemeClr val="tx1"/>
                </a:solidFill>
                <a:latin typeface="Arial" charset="0"/>
                <a:ea typeface="Arial" charset="0"/>
                <a:cs typeface="Arial" charset="0"/>
              </a:defRPr>
            </a:lvl8pPr>
            <a:lvl9pPr marL="1828800" eaLnBrk="0" fontAlgn="base" hangingPunct="0">
              <a:spcBef>
                <a:spcPct val="0"/>
              </a:spcBef>
              <a:spcAft>
                <a:spcPct val="0"/>
              </a:spcAft>
              <a:defRPr kumimoji="1" sz="2400">
                <a:solidFill>
                  <a:schemeClr val="tx1"/>
                </a:solidFill>
                <a:latin typeface="Arial" charset="0"/>
                <a:ea typeface="Arial" charset="0"/>
                <a:cs typeface="Arial" charset="0"/>
              </a:defRPr>
            </a:lvl9pPr>
          </a:lstStyle>
          <a:p>
            <a:pPr defTabSz="914400" eaLnBrk="1" hangingPunct="1">
              <a:defRPr/>
            </a:pPr>
            <a:r>
              <a:rPr lang="en-US" sz="2200" smtClean="0">
                <a:solidFill>
                  <a:srgbClr val="FFFFFF"/>
                </a:solidFill>
                <a:latin typeface="Arial Narrow" charset="0"/>
                <a:cs typeface="ＭＳ Ｐゴシック" charset="0"/>
              </a:rPr>
              <a:t>1.  Make sense of problems and persevere in solving them.</a:t>
            </a:r>
          </a:p>
          <a:p>
            <a:pPr defTabSz="914400" eaLnBrk="1" hangingPunct="1">
              <a:defRPr/>
            </a:pPr>
            <a:r>
              <a:rPr lang="en-US" sz="2200" smtClean="0">
                <a:solidFill>
                  <a:srgbClr val="FFFFFF"/>
                </a:solidFill>
                <a:latin typeface="Arial Narrow" charset="0"/>
                <a:cs typeface="ＭＳ Ｐゴシック" charset="0"/>
              </a:rPr>
              <a:t>6.  Attend to precision.</a:t>
            </a:r>
          </a:p>
        </p:txBody>
      </p:sp>
      <p:sp>
        <p:nvSpPr>
          <p:cNvPr id="31" name="TextBox 30"/>
          <p:cNvSpPr txBox="1"/>
          <p:nvPr/>
        </p:nvSpPr>
        <p:spPr>
          <a:xfrm>
            <a:off x="2647950" y="1290638"/>
            <a:ext cx="4268788" cy="1371600"/>
          </a:xfrm>
          <a:prstGeom prst="rect">
            <a:avLst/>
          </a:prstGeom>
          <a:solidFill>
            <a:srgbClr val="BA5915"/>
          </a:solidFill>
        </p:spPr>
        <p:style>
          <a:lnRef idx="1">
            <a:schemeClr val="accent3"/>
          </a:lnRef>
          <a:fillRef idx="3">
            <a:schemeClr val="accent3"/>
          </a:fillRef>
          <a:effectRef idx="2">
            <a:schemeClr val="accent3"/>
          </a:effectRef>
          <a:fontRef idx="minor">
            <a:schemeClr val="lt1"/>
          </a:fontRef>
        </p:style>
        <p:txBody>
          <a:bodyPr anchor="ctr">
            <a:spAutoFit/>
          </a:bodyPr>
          <a:lstStyle>
            <a:lvl1pPr marL="339725" indent="-339725" eaLnBrk="0" hangingPunct="0">
              <a:defRPr kumimoji="1" sz="2400">
                <a:solidFill>
                  <a:schemeClr val="tx1"/>
                </a:solidFill>
                <a:latin typeface="Arial" charset="0"/>
                <a:ea typeface="ＭＳ Ｐゴシック" charset="0"/>
                <a:cs typeface="Arial" charset="0"/>
              </a:defRPr>
            </a:lvl1pPr>
            <a:lvl2pPr marL="37931725" indent="-37474525" eaLnBrk="0" hangingPunct="0">
              <a:defRPr kumimoji="1" sz="2400">
                <a:solidFill>
                  <a:schemeClr val="tx1"/>
                </a:solidFill>
                <a:latin typeface="Arial" charset="0"/>
                <a:ea typeface="Arial" charset="0"/>
                <a:cs typeface="Arial" charset="0"/>
              </a:defRPr>
            </a:lvl2pPr>
            <a:lvl3pPr eaLnBrk="0" hangingPunct="0">
              <a:defRPr kumimoji="1" sz="2400">
                <a:solidFill>
                  <a:schemeClr val="tx1"/>
                </a:solidFill>
                <a:latin typeface="Arial" charset="0"/>
                <a:ea typeface="Arial" charset="0"/>
                <a:cs typeface="Arial" charset="0"/>
              </a:defRPr>
            </a:lvl3pPr>
            <a:lvl4pPr eaLnBrk="0" hangingPunct="0">
              <a:defRPr kumimoji="1" sz="2400">
                <a:solidFill>
                  <a:schemeClr val="tx1"/>
                </a:solidFill>
                <a:latin typeface="Arial" charset="0"/>
                <a:ea typeface="Arial" charset="0"/>
                <a:cs typeface="Arial" charset="0"/>
              </a:defRPr>
            </a:lvl4pPr>
            <a:lvl5pPr eaLnBrk="0" hangingPunct="0">
              <a:defRPr kumimoji="1" sz="2400">
                <a:solidFill>
                  <a:schemeClr val="tx1"/>
                </a:solidFill>
                <a:latin typeface="Arial" charset="0"/>
                <a:ea typeface="Arial" charset="0"/>
                <a:cs typeface="Arial" charset="0"/>
              </a:defRPr>
            </a:lvl5pPr>
            <a:lvl6pPr marL="457200" eaLnBrk="0" fontAlgn="base" hangingPunct="0">
              <a:spcBef>
                <a:spcPct val="0"/>
              </a:spcBef>
              <a:spcAft>
                <a:spcPct val="0"/>
              </a:spcAft>
              <a:defRPr kumimoji="1" sz="2400">
                <a:solidFill>
                  <a:schemeClr val="tx1"/>
                </a:solidFill>
                <a:latin typeface="Arial" charset="0"/>
                <a:ea typeface="Arial" charset="0"/>
                <a:cs typeface="Arial" charset="0"/>
              </a:defRPr>
            </a:lvl6pPr>
            <a:lvl7pPr marL="914400" eaLnBrk="0" fontAlgn="base" hangingPunct="0">
              <a:spcBef>
                <a:spcPct val="0"/>
              </a:spcBef>
              <a:spcAft>
                <a:spcPct val="0"/>
              </a:spcAft>
              <a:defRPr kumimoji="1" sz="2400">
                <a:solidFill>
                  <a:schemeClr val="tx1"/>
                </a:solidFill>
                <a:latin typeface="Arial" charset="0"/>
                <a:ea typeface="Arial" charset="0"/>
                <a:cs typeface="Arial" charset="0"/>
              </a:defRPr>
            </a:lvl7pPr>
            <a:lvl8pPr marL="1371600" eaLnBrk="0" fontAlgn="base" hangingPunct="0">
              <a:spcBef>
                <a:spcPct val="0"/>
              </a:spcBef>
              <a:spcAft>
                <a:spcPct val="0"/>
              </a:spcAft>
              <a:defRPr kumimoji="1" sz="2400">
                <a:solidFill>
                  <a:schemeClr val="tx1"/>
                </a:solidFill>
                <a:latin typeface="Arial" charset="0"/>
                <a:ea typeface="Arial" charset="0"/>
                <a:cs typeface="Arial" charset="0"/>
              </a:defRPr>
            </a:lvl8pPr>
            <a:lvl9pPr marL="1828800" eaLnBrk="0" fontAlgn="base" hangingPunct="0">
              <a:spcBef>
                <a:spcPct val="0"/>
              </a:spcBef>
              <a:spcAft>
                <a:spcPct val="0"/>
              </a:spcAft>
              <a:defRPr kumimoji="1" sz="2400">
                <a:solidFill>
                  <a:schemeClr val="tx1"/>
                </a:solidFill>
                <a:latin typeface="Arial" charset="0"/>
                <a:ea typeface="Arial" charset="0"/>
                <a:cs typeface="Arial" charset="0"/>
              </a:defRPr>
            </a:lvl9pPr>
          </a:lstStyle>
          <a:p>
            <a:pPr defTabSz="914400" eaLnBrk="1" hangingPunct="1">
              <a:defRPr/>
            </a:pPr>
            <a:r>
              <a:rPr lang="en-US" sz="2200" smtClean="0">
                <a:solidFill>
                  <a:srgbClr val="FFFFFF"/>
                </a:solidFill>
                <a:latin typeface="Arial Narrow" charset="0"/>
              </a:rPr>
              <a:t>2. Reason abstractly and quantitatively.</a:t>
            </a:r>
          </a:p>
          <a:p>
            <a:pPr defTabSz="914400" eaLnBrk="1" hangingPunct="1">
              <a:defRPr/>
            </a:pPr>
            <a:r>
              <a:rPr lang="en-US" sz="2200" smtClean="0">
                <a:solidFill>
                  <a:srgbClr val="FFFFFF"/>
                </a:solidFill>
                <a:latin typeface="Arial Narrow" charset="0"/>
              </a:rPr>
              <a:t>3. Construct viable arguments and critique the reasoning of others.</a:t>
            </a:r>
          </a:p>
        </p:txBody>
      </p:sp>
      <p:sp>
        <p:nvSpPr>
          <p:cNvPr id="32" name="TextBox 31"/>
          <p:cNvSpPr txBox="1"/>
          <p:nvPr/>
        </p:nvSpPr>
        <p:spPr>
          <a:xfrm>
            <a:off x="2647950" y="2890838"/>
            <a:ext cx="4268788" cy="1371600"/>
          </a:xfrm>
          <a:prstGeom prst="rect">
            <a:avLst/>
          </a:prstGeom>
          <a:solidFill>
            <a:srgbClr val="E68F1A"/>
          </a:solidFill>
        </p:spPr>
        <p:style>
          <a:lnRef idx="1">
            <a:schemeClr val="accent3"/>
          </a:lnRef>
          <a:fillRef idx="3">
            <a:schemeClr val="accent3"/>
          </a:fillRef>
          <a:effectRef idx="2">
            <a:schemeClr val="accent3"/>
          </a:effectRef>
          <a:fontRef idx="minor">
            <a:schemeClr val="lt1"/>
          </a:fontRef>
        </p:style>
        <p:txBody>
          <a:bodyPr anchor="ctr">
            <a:spAutoFit/>
          </a:bodyPr>
          <a:lstStyle>
            <a:lvl1pPr marL="339725" indent="-339725" eaLnBrk="0" hangingPunct="0">
              <a:defRPr kumimoji="1" sz="2400">
                <a:solidFill>
                  <a:schemeClr val="tx1"/>
                </a:solidFill>
                <a:latin typeface="Arial" charset="0"/>
                <a:ea typeface="ＭＳ Ｐゴシック" charset="0"/>
                <a:cs typeface="Arial" charset="0"/>
              </a:defRPr>
            </a:lvl1pPr>
            <a:lvl2pPr marL="37931725" indent="-37474525" eaLnBrk="0" hangingPunct="0">
              <a:defRPr kumimoji="1" sz="2400">
                <a:solidFill>
                  <a:schemeClr val="tx1"/>
                </a:solidFill>
                <a:latin typeface="Arial" charset="0"/>
                <a:ea typeface="Arial" charset="0"/>
                <a:cs typeface="Arial" charset="0"/>
              </a:defRPr>
            </a:lvl2pPr>
            <a:lvl3pPr eaLnBrk="0" hangingPunct="0">
              <a:defRPr kumimoji="1" sz="2400">
                <a:solidFill>
                  <a:schemeClr val="tx1"/>
                </a:solidFill>
                <a:latin typeface="Arial" charset="0"/>
                <a:ea typeface="Arial" charset="0"/>
                <a:cs typeface="Arial" charset="0"/>
              </a:defRPr>
            </a:lvl3pPr>
            <a:lvl4pPr eaLnBrk="0" hangingPunct="0">
              <a:defRPr kumimoji="1" sz="2400">
                <a:solidFill>
                  <a:schemeClr val="tx1"/>
                </a:solidFill>
                <a:latin typeface="Arial" charset="0"/>
                <a:ea typeface="Arial" charset="0"/>
                <a:cs typeface="Arial" charset="0"/>
              </a:defRPr>
            </a:lvl4pPr>
            <a:lvl5pPr eaLnBrk="0" hangingPunct="0">
              <a:defRPr kumimoji="1" sz="2400">
                <a:solidFill>
                  <a:schemeClr val="tx1"/>
                </a:solidFill>
                <a:latin typeface="Arial" charset="0"/>
                <a:ea typeface="Arial" charset="0"/>
                <a:cs typeface="Arial" charset="0"/>
              </a:defRPr>
            </a:lvl5pPr>
            <a:lvl6pPr marL="457200" eaLnBrk="0" fontAlgn="base" hangingPunct="0">
              <a:spcBef>
                <a:spcPct val="0"/>
              </a:spcBef>
              <a:spcAft>
                <a:spcPct val="0"/>
              </a:spcAft>
              <a:defRPr kumimoji="1" sz="2400">
                <a:solidFill>
                  <a:schemeClr val="tx1"/>
                </a:solidFill>
                <a:latin typeface="Arial" charset="0"/>
                <a:ea typeface="Arial" charset="0"/>
                <a:cs typeface="Arial" charset="0"/>
              </a:defRPr>
            </a:lvl6pPr>
            <a:lvl7pPr marL="914400" eaLnBrk="0" fontAlgn="base" hangingPunct="0">
              <a:spcBef>
                <a:spcPct val="0"/>
              </a:spcBef>
              <a:spcAft>
                <a:spcPct val="0"/>
              </a:spcAft>
              <a:defRPr kumimoji="1" sz="2400">
                <a:solidFill>
                  <a:schemeClr val="tx1"/>
                </a:solidFill>
                <a:latin typeface="Arial" charset="0"/>
                <a:ea typeface="Arial" charset="0"/>
                <a:cs typeface="Arial" charset="0"/>
              </a:defRPr>
            </a:lvl7pPr>
            <a:lvl8pPr marL="1371600" eaLnBrk="0" fontAlgn="base" hangingPunct="0">
              <a:spcBef>
                <a:spcPct val="0"/>
              </a:spcBef>
              <a:spcAft>
                <a:spcPct val="0"/>
              </a:spcAft>
              <a:defRPr kumimoji="1" sz="2400">
                <a:solidFill>
                  <a:schemeClr val="tx1"/>
                </a:solidFill>
                <a:latin typeface="Arial" charset="0"/>
                <a:ea typeface="Arial" charset="0"/>
                <a:cs typeface="Arial" charset="0"/>
              </a:defRPr>
            </a:lvl8pPr>
            <a:lvl9pPr marL="1828800" eaLnBrk="0" fontAlgn="base" hangingPunct="0">
              <a:spcBef>
                <a:spcPct val="0"/>
              </a:spcBef>
              <a:spcAft>
                <a:spcPct val="0"/>
              </a:spcAft>
              <a:defRPr kumimoji="1" sz="2400">
                <a:solidFill>
                  <a:schemeClr val="tx1"/>
                </a:solidFill>
                <a:latin typeface="Arial" charset="0"/>
                <a:ea typeface="Arial" charset="0"/>
                <a:cs typeface="Arial" charset="0"/>
              </a:defRPr>
            </a:lvl9pPr>
          </a:lstStyle>
          <a:p>
            <a:pPr defTabSz="914400" eaLnBrk="1" hangingPunct="1">
              <a:defRPr/>
            </a:pPr>
            <a:r>
              <a:rPr lang="en-US" sz="2200" smtClean="0">
                <a:solidFill>
                  <a:srgbClr val="FFFFFF"/>
                </a:solidFill>
                <a:latin typeface="Arial Narrow" charset="0"/>
              </a:rPr>
              <a:t>4. Model with mathematics.</a:t>
            </a:r>
          </a:p>
          <a:p>
            <a:pPr defTabSz="914400" eaLnBrk="1" hangingPunct="1">
              <a:defRPr/>
            </a:pPr>
            <a:r>
              <a:rPr lang="en-US" sz="2200" smtClean="0">
                <a:solidFill>
                  <a:srgbClr val="FFFFFF"/>
                </a:solidFill>
                <a:latin typeface="Arial Narrow" charset="0"/>
              </a:rPr>
              <a:t>5. Use appropriate tools strategically.</a:t>
            </a:r>
          </a:p>
        </p:txBody>
      </p:sp>
      <p:sp>
        <p:nvSpPr>
          <p:cNvPr id="33" name="TextBox 32"/>
          <p:cNvSpPr txBox="1"/>
          <p:nvPr/>
        </p:nvSpPr>
        <p:spPr>
          <a:xfrm>
            <a:off x="2647950" y="4622800"/>
            <a:ext cx="4268788" cy="1108075"/>
          </a:xfrm>
          <a:prstGeom prst="rect">
            <a:avLst/>
          </a:prstGeom>
          <a:solidFill>
            <a:srgbClr val="FCC423"/>
          </a:solidFill>
        </p:spPr>
        <p:style>
          <a:lnRef idx="1">
            <a:schemeClr val="accent3"/>
          </a:lnRef>
          <a:fillRef idx="3">
            <a:schemeClr val="accent3"/>
          </a:fillRef>
          <a:effectRef idx="2">
            <a:schemeClr val="accent3"/>
          </a:effectRef>
          <a:fontRef idx="minor">
            <a:schemeClr val="lt1"/>
          </a:fontRef>
        </p:style>
        <p:txBody>
          <a:bodyPr anchor="ctr">
            <a:spAutoFit/>
          </a:bodyPr>
          <a:lstStyle>
            <a:lvl1pPr marL="339725" indent="-339725" eaLnBrk="0" hangingPunct="0">
              <a:defRPr kumimoji="1" sz="2400">
                <a:solidFill>
                  <a:schemeClr val="tx1"/>
                </a:solidFill>
                <a:latin typeface="Arial" charset="0"/>
                <a:ea typeface="ＭＳ Ｐゴシック" charset="0"/>
                <a:cs typeface="Arial" charset="0"/>
              </a:defRPr>
            </a:lvl1pPr>
            <a:lvl2pPr marL="37931725" indent="-37474525" eaLnBrk="0" hangingPunct="0">
              <a:defRPr kumimoji="1" sz="2400">
                <a:solidFill>
                  <a:schemeClr val="tx1"/>
                </a:solidFill>
                <a:latin typeface="Arial" charset="0"/>
                <a:ea typeface="Arial" charset="0"/>
                <a:cs typeface="Arial" charset="0"/>
              </a:defRPr>
            </a:lvl2pPr>
            <a:lvl3pPr eaLnBrk="0" hangingPunct="0">
              <a:defRPr kumimoji="1" sz="2400">
                <a:solidFill>
                  <a:schemeClr val="tx1"/>
                </a:solidFill>
                <a:latin typeface="Arial" charset="0"/>
                <a:ea typeface="Arial" charset="0"/>
                <a:cs typeface="Arial" charset="0"/>
              </a:defRPr>
            </a:lvl3pPr>
            <a:lvl4pPr eaLnBrk="0" hangingPunct="0">
              <a:defRPr kumimoji="1" sz="2400">
                <a:solidFill>
                  <a:schemeClr val="tx1"/>
                </a:solidFill>
                <a:latin typeface="Arial" charset="0"/>
                <a:ea typeface="Arial" charset="0"/>
                <a:cs typeface="Arial" charset="0"/>
              </a:defRPr>
            </a:lvl4pPr>
            <a:lvl5pPr eaLnBrk="0" hangingPunct="0">
              <a:defRPr kumimoji="1" sz="2400">
                <a:solidFill>
                  <a:schemeClr val="tx1"/>
                </a:solidFill>
                <a:latin typeface="Arial" charset="0"/>
                <a:ea typeface="Arial" charset="0"/>
                <a:cs typeface="Arial" charset="0"/>
              </a:defRPr>
            </a:lvl5pPr>
            <a:lvl6pPr marL="457200" eaLnBrk="0" fontAlgn="base" hangingPunct="0">
              <a:spcBef>
                <a:spcPct val="0"/>
              </a:spcBef>
              <a:spcAft>
                <a:spcPct val="0"/>
              </a:spcAft>
              <a:defRPr kumimoji="1" sz="2400">
                <a:solidFill>
                  <a:schemeClr val="tx1"/>
                </a:solidFill>
                <a:latin typeface="Arial" charset="0"/>
                <a:ea typeface="Arial" charset="0"/>
                <a:cs typeface="Arial" charset="0"/>
              </a:defRPr>
            </a:lvl6pPr>
            <a:lvl7pPr marL="914400" eaLnBrk="0" fontAlgn="base" hangingPunct="0">
              <a:spcBef>
                <a:spcPct val="0"/>
              </a:spcBef>
              <a:spcAft>
                <a:spcPct val="0"/>
              </a:spcAft>
              <a:defRPr kumimoji="1" sz="2400">
                <a:solidFill>
                  <a:schemeClr val="tx1"/>
                </a:solidFill>
                <a:latin typeface="Arial" charset="0"/>
                <a:ea typeface="Arial" charset="0"/>
                <a:cs typeface="Arial" charset="0"/>
              </a:defRPr>
            </a:lvl7pPr>
            <a:lvl8pPr marL="1371600" eaLnBrk="0" fontAlgn="base" hangingPunct="0">
              <a:spcBef>
                <a:spcPct val="0"/>
              </a:spcBef>
              <a:spcAft>
                <a:spcPct val="0"/>
              </a:spcAft>
              <a:defRPr kumimoji="1" sz="2400">
                <a:solidFill>
                  <a:schemeClr val="tx1"/>
                </a:solidFill>
                <a:latin typeface="Arial" charset="0"/>
                <a:ea typeface="Arial" charset="0"/>
                <a:cs typeface="Arial" charset="0"/>
              </a:defRPr>
            </a:lvl8pPr>
            <a:lvl9pPr marL="1828800" eaLnBrk="0" fontAlgn="base" hangingPunct="0">
              <a:spcBef>
                <a:spcPct val="0"/>
              </a:spcBef>
              <a:spcAft>
                <a:spcPct val="0"/>
              </a:spcAft>
              <a:defRPr kumimoji="1" sz="2400">
                <a:solidFill>
                  <a:schemeClr val="tx1"/>
                </a:solidFill>
                <a:latin typeface="Arial" charset="0"/>
                <a:ea typeface="Arial" charset="0"/>
                <a:cs typeface="Arial" charset="0"/>
              </a:defRPr>
            </a:lvl9pPr>
          </a:lstStyle>
          <a:p>
            <a:pPr defTabSz="914400" eaLnBrk="1" hangingPunct="1">
              <a:defRPr/>
            </a:pPr>
            <a:r>
              <a:rPr lang="en-US" sz="2200" smtClean="0">
                <a:solidFill>
                  <a:srgbClr val="FFFFFF"/>
                </a:solidFill>
                <a:latin typeface="Arial Narrow" charset="0"/>
                <a:cs typeface="ＭＳ Ｐゴシック" charset="0"/>
              </a:rPr>
              <a:t>7. Look for and make use of structure.</a:t>
            </a:r>
          </a:p>
          <a:p>
            <a:pPr defTabSz="914400" eaLnBrk="1" hangingPunct="1">
              <a:defRPr/>
            </a:pPr>
            <a:r>
              <a:rPr lang="en-US" sz="2200" smtClean="0">
                <a:solidFill>
                  <a:srgbClr val="FFFFFF"/>
                </a:solidFill>
                <a:latin typeface="Arial Narrow" charset="0"/>
                <a:cs typeface="ＭＳ Ｐゴシック" charset="0"/>
              </a:rPr>
              <a:t>8. Look for and express regularity in repeated reasoning.</a:t>
            </a:r>
          </a:p>
        </p:txBody>
      </p:sp>
      <p:sp>
        <p:nvSpPr>
          <p:cNvPr id="345097" name="Rectangle 12"/>
          <p:cNvSpPr>
            <a:spLocks noChangeArrowheads="1"/>
          </p:cNvSpPr>
          <p:nvPr/>
        </p:nvSpPr>
        <p:spPr bwMode="auto">
          <a:xfrm>
            <a:off x="4438650" y="5961063"/>
            <a:ext cx="256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a:r>
              <a:rPr lang="en-US" sz="1400">
                <a:solidFill>
                  <a:srgbClr val="000000"/>
                </a:solidFill>
                <a:latin typeface="Arial Narrow" pitchFamily="34" charset="0"/>
              </a:rPr>
              <a:t>adapted from McCallum (2011)</a:t>
            </a:r>
          </a:p>
          <a:p>
            <a:pPr algn="r" defTabSz="914400"/>
            <a:r>
              <a:rPr lang="en-US" sz="1400">
                <a:solidFill>
                  <a:srgbClr val="000000"/>
                </a:solidFill>
                <a:latin typeface="Arial Narrow" pitchFamily="34" charset="0"/>
              </a:rPr>
              <a:t>Standards for Mathematical Practice</a:t>
            </a:r>
          </a:p>
        </p:txBody>
      </p:sp>
    </p:spTree>
    <p:extLst>
      <p:ext uri="{BB962C8B-B14F-4D97-AF65-F5344CB8AC3E}">
        <p14:creationId xmlns:p14="http://schemas.microsoft.com/office/powerpoint/2010/main" val="3671200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itle 1"/>
          <p:cNvSpPr>
            <a:spLocks noGrp="1"/>
          </p:cNvSpPr>
          <p:nvPr>
            <p:ph type="title"/>
          </p:nvPr>
        </p:nvSpPr>
        <p:spPr/>
        <p:txBody>
          <a:bodyPr/>
          <a:lstStyle/>
          <a:p>
            <a:r>
              <a:rPr lang="en-US" smtClean="0">
                <a:latin typeface="Arial Narrow" pitchFamily="34" charset="0"/>
              </a:rPr>
              <a:t>Create a Frayer Model Poster</a:t>
            </a:r>
          </a:p>
        </p:txBody>
      </p:sp>
      <p:graphicFrame>
        <p:nvGraphicFramePr>
          <p:cNvPr id="34" name="Content Placeholder 3"/>
          <p:cNvGraphicFramePr>
            <a:graphicFrameLocks noGrp="1"/>
          </p:cNvGraphicFramePr>
          <p:nvPr>
            <p:ph idx="1"/>
          </p:nvPr>
        </p:nvGraphicFramePr>
        <p:xfrm>
          <a:off x="1193800" y="1358900"/>
          <a:ext cx="5692775" cy="3108474"/>
        </p:xfrm>
        <a:graphic>
          <a:graphicData uri="http://schemas.openxmlformats.org/drawingml/2006/table">
            <a:tbl>
              <a:tblPr/>
              <a:tblGrid>
                <a:gridCol w="2846388"/>
                <a:gridCol w="2846387"/>
              </a:tblGrid>
              <a:tr h="15540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Essential </a:t>
                      </a:r>
                      <a:b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b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Characteristics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C423">
                        <a:alpha val="50195"/>
                      </a:srgb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Teaching </a:t>
                      </a:r>
                      <a:b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b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Methods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C423">
                        <a:alpha val="50195"/>
                      </a:srgbClr>
                    </a:solidFill>
                  </a:tcPr>
                </a:tc>
              </a:tr>
              <a:tr h="1554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Examples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of What </a:t>
                      </a:r>
                      <a:b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b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Students Will </a:t>
                      </a:r>
                      <a:b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b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Be Doing</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C42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Non-examples</a:t>
                      </a:r>
                      <a:b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b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 of What </a:t>
                      </a:r>
                      <a:b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b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Students Will </a:t>
                      </a:r>
                      <a:b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br>
                      <a:r>
                        <a:rPr kumimoji="0" lang="en-US" sz="2400" b="1" i="0" u="none" strike="noStrike" cap="none" normalizeH="0" baseline="0">
                          <a:ln>
                            <a:noFill/>
                          </a:ln>
                          <a:solidFill>
                            <a:schemeClr val="tx1"/>
                          </a:solidFill>
                          <a:effectLst/>
                          <a:latin typeface="Arial Narrow" charset="0"/>
                          <a:ea typeface="ＭＳ Ｐゴシック" charset="0"/>
                          <a:cs typeface="ＭＳ Ｐゴシック" charset="0"/>
                        </a:rPr>
                        <a:t>Be Doing            </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C423"/>
                    </a:solidFill>
                  </a:tcPr>
                </a:tc>
              </a:tr>
            </a:tbl>
          </a:graphicData>
        </a:graphic>
      </p:graphicFrame>
      <p:sp>
        <p:nvSpPr>
          <p:cNvPr id="34920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kumimoji="1">
                <a:solidFill>
                  <a:schemeClr val="tx1"/>
                </a:solidFill>
                <a:latin typeface="Arial" pitchFamily="34" charset="0"/>
                <a:ea typeface="ＭＳ Ｐゴシック" pitchFamily="34" charset="-128"/>
              </a:defRPr>
            </a:lvl9pPr>
          </a:lstStyle>
          <a:p>
            <a:fld id="{006507DF-85E3-4867-A518-AF37B6A23E04}" type="slidenum">
              <a:rPr kumimoji="0" lang="en-US" smtClean="0">
                <a:solidFill>
                  <a:srgbClr val="FEF7E8"/>
                </a:solidFill>
                <a:cs typeface="Arial" pitchFamily="34" charset="0"/>
              </a:rPr>
              <a:pPr/>
              <a:t>14</a:t>
            </a:fld>
            <a:endParaRPr kumimoji="0" lang="en-US" smtClean="0">
              <a:solidFill>
                <a:srgbClr val="FEF7E8"/>
              </a:solidFill>
              <a:cs typeface="Arial" pitchFamily="34" charset="0"/>
            </a:endParaRPr>
          </a:p>
        </p:txBody>
      </p:sp>
      <p:sp>
        <p:nvSpPr>
          <p:cNvPr id="349197" name="TextBox 5"/>
          <p:cNvSpPr txBox="1">
            <a:spLocks noChangeArrowheads="1"/>
          </p:cNvSpPr>
          <p:nvPr/>
        </p:nvSpPr>
        <p:spPr bwMode="auto">
          <a:xfrm>
            <a:off x="3116263" y="2343150"/>
            <a:ext cx="1854200" cy="11080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algn="ctr" defTabSz="914400"/>
            <a:r>
              <a:rPr lang="en-US" sz="2200" b="1" dirty="0">
                <a:solidFill>
                  <a:srgbClr val="000000"/>
                </a:solidFill>
                <a:latin typeface="Arial Narrow" pitchFamily="34" charset="0"/>
                <a:cs typeface="Arial" pitchFamily="34" charset="0"/>
              </a:rPr>
              <a:t>Standard for Mathematical Practice</a:t>
            </a:r>
          </a:p>
        </p:txBody>
      </p:sp>
      <p:pic>
        <p:nvPicPr>
          <p:cNvPr id="349198" name="Picture 4" descr="CCT_Activit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5294313"/>
            <a:ext cx="2103437"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9" name="TextBox 38"/>
          <p:cNvSpPr txBox="1">
            <a:spLocks noChangeArrowheads="1"/>
          </p:cNvSpPr>
          <p:nvPr/>
        </p:nvSpPr>
        <p:spPr bwMode="auto">
          <a:xfrm>
            <a:off x="1182688" y="4565650"/>
            <a:ext cx="5845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buFont typeface="Arial" pitchFamily="34" charset="0"/>
              <a:buChar char="•"/>
            </a:pPr>
            <a:r>
              <a:rPr lang="en-US" sz="2400">
                <a:solidFill>
                  <a:srgbClr val="000000"/>
                </a:solidFill>
                <a:latin typeface="Arial Narrow" pitchFamily="34" charset="0"/>
                <a:cs typeface="Arial" pitchFamily="34" charset="0"/>
              </a:rPr>
              <a:t>Work with a table group on one of the Standards for Mathematical Practice.</a:t>
            </a:r>
          </a:p>
          <a:p>
            <a:pPr defTabSz="914400">
              <a:buFont typeface="Arial" pitchFamily="34" charset="0"/>
              <a:buChar char="•"/>
            </a:pPr>
            <a:r>
              <a:rPr lang="en-US" sz="2400">
                <a:solidFill>
                  <a:srgbClr val="000000"/>
                </a:solidFill>
                <a:latin typeface="Arial Narrow" pitchFamily="34" charset="0"/>
                <a:cs typeface="Arial" pitchFamily="34" charset="0"/>
              </a:rPr>
              <a:t>Create a Frayer Model Poster connecting student actions and teacher actions.</a:t>
            </a:r>
          </a:p>
        </p:txBody>
      </p:sp>
    </p:spTree>
    <p:extLst>
      <p:ext uri="{BB962C8B-B14F-4D97-AF65-F5344CB8AC3E}">
        <p14:creationId xmlns:p14="http://schemas.microsoft.com/office/powerpoint/2010/main" val="214656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39400" cy="141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78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Teachers will explain the essential characteristics of the Standards for Mathematical Practice.</a:t>
            </a:r>
          </a:p>
          <a:p>
            <a:r>
              <a:rPr lang="en-US" dirty="0" smtClean="0"/>
              <a:t>Teachers will explain the essential characteristics of Number Talks.</a:t>
            </a:r>
          </a:p>
          <a:p>
            <a:endParaRPr lang="en-US" dirty="0"/>
          </a:p>
        </p:txBody>
      </p:sp>
    </p:spTree>
    <p:extLst>
      <p:ext uri="{BB962C8B-B14F-4D97-AF65-F5344CB8AC3E}">
        <p14:creationId xmlns:p14="http://schemas.microsoft.com/office/powerpoint/2010/main" val="1392786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Six Shifts from 97 Standards to CCSS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Focus</a:t>
            </a:r>
          </a:p>
          <a:p>
            <a:pPr marL="514350" indent="-514350">
              <a:buFont typeface="+mj-lt"/>
              <a:buAutoNum type="arabicPeriod"/>
            </a:pPr>
            <a:r>
              <a:rPr lang="en-US" dirty="0" smtClean="0"/>
              <a:t>Coherence</a:t>
            </a:r>
          </a:p>
          <a:p>
            <a:pPr marL="514350" indent="-514350">
              <a:buFont typeface="+mj-lt"/>
              <a:buAutoNum type="arabicPeriod"/>
            </a:pPr>
            <a:r>
              <a:rPr lang="en-US" dirty="0" smtClean="0"/>
              <a:t>Fluency</a:t>
            </a:r>
          </a:p>
          <a:p>
            <a:pPr marL="514350" indent="-514350">
              <a:buFont typeface="+mj-lt"/>
              <a:buAutoNum type="arabicPeriod"/>
            </a:pPr>
            <a:r>
              <a:rPr lang="en-US" dirty="0" smtClean="0"/>
              <a:t>Deeper Understanding</a:t>
            </a:r>
          </a:p>
          <a:p>
            <a:pPr marL="514350" indent="-514350">
              <a:buFont typeface="+mj-lt"/>
              <a:buAutoNum type="arabicPeriod"/>
            </a:pPr>
            <a:r>
              <a:rPr lang="en-US" dirty="0" smtClean="0"/>
              <a:t>Application</a:t>
            </a:r>
          </a:p>
          <a:p>
            <a:pPr marL="514350" indent="-514350">
              <a:buFont typeface="+mj-lt"/>
              <a:buAutoNum type="arabicPeriod"/>
            </a:pPr>
            <a:r>
              <a:rPr lang="en-US" dirty="0" smtClean="0"/>
              <a:t>Dual Intensity</a:t>
            </a:r>
          </a:p>
          <a:p>
            <a:pPr marL="0" indent="0">
              <a:buNone/>
            </a:pPr>
            <a:r>
              <a:rPr lang="en-US" dirty="0" smtClean="0"/>
              <a:t>PREPARE ALL STUDENTS FOR COLLEGE AND CAREERS</a:t>
            </a:r>
            <a:endParaRPr lang="en-US" dirty="0"/>
          </a:p>
        </p:txBody>
      </p:sp>
    </p:spTree>
    <p:extLst>
      <p:ext uri="{BB962C8B-B14F-4D97-AF65-F5344CB8AC3E}">
        <p14:creationId xmlns:p14="http://schemas.microsoft.com/office/powerpoint/2010/main" val="620804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3 Effective Instruction</a:t>
            </a:r>
            <a:endParaRPr lang="en-US" dirty="0"/>
          </a:p>
        </p:txBody>
      </p:sp>
      <p:sp>
        <p:nvSpPr>
          <p:cNvPr id="3" name="Content Placeholder 2"/>
          <p:cNvSpPr>
            <a:spLocks noGrp="1"/>
          </p:cNvSpPr>
          <p:nvPr>
            <p:ph idx="1"/>
          </p:nvPr>
        </p:nvSpPr>
        <p:spPr/>
        <p:txBody>
          <a:bodyPr/>
          <a:lstStyle/>
          <a:p>
            <a:r>
              <a:rPr lang="en-US" i="1" dirty="0" smtClean="0"/>
              <a:t>“A long line of students has established that the single most important school influence on student learning is the quality of the teacher.” </a:t>
            </a:r>
            <a:r>
              <a:rPr lang="en-US" dirty="0" smtClean="0"/>
              <a:t>Linda Darling-Hammond</a:t>
            </a:r>
          </a:p>
        </p:txBody>
      </p:sp>
    </p:spTree>
    <p:extLst>
      <p:ext uri="{BB962C8B-B14F-4D97-AF65-F5344CB8AC3E}">
        <p14:creationId xmlns:p14="http://schemas.microsoft.com/office/powerpoint/2010/main" val="47876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 Standards for the Teaching Profession</a:t>
            </a:r>
            <a:endParaRPr lang="en-US" dirty="0"/>
          </a:p>
        </p:txBody>
      </p:sp>
      <p:sp>
        <p:nvSpPr>
          <p:cNvPr id="3" name="Content Placeholder 2"/>
          <p:cNvSpPr>
            <a:spLocks noGrp="1"/>
          </p:cNvSpPr>
          <p:nvPr>
            <p:ph idx="1"/>
          </p:nvPr>
        </p:nvSpPr>
        <p:spPr/>
        <p:txBody>
          <a:bodyPr>
            <a:normAutofit/>
          </a:bodyPr>
          <a:lstStyle/>
          <a:p>
            <a:r>
              <a:rPr lang="en-US" dirty="0" smtClean="0"/>
              <a:t>Engaging and supporting all students</a:t>
            </a:r>
          </a:p>
          <a:p>
            <a:r>
              <a:rPr lang="en-US" dirty="0" smtClean="0"/>
              <a:t>Understanding and organizing content</a:t>
            </a:r>
          </a:p>
          <a:p>
            <a:r>
              <a:rPr lang="en-US" dirty="0" smtClean="0"/>
              <a:t>Planning instruction</a:t>
            </a:r>
          </a:p>
          <a:p>
            <a:r>
              <a:rPr lang="en-US" dirty="0" smtClean="0"/>
              <a:t>Assessing student learning</a:t>
            </a:r>
          </a:p>
          <a:p>
            <a:pPr marL="0" indent="0">
              <a:buNone/>
            </a:pPr>
            <a:r>
              <a:rPr lang="en-US" i="1" dirty="0" smtClean="0"/>
              <a:t>All of these things connect to Common Core.</a:t>
            </a:r>
            <a:endParaRPr lang="en-US" dirty="0" smtClean="0"/>
          </a:p>
        </p:txBody>
      </p:sp>
    </p:spTree>
    <p:extLst>
      <p:ext uri="{BB962C8B-B14F-4D97-AF65-F5344CB8AC3E}">
        <p14:creationId xmlns:p14="http://schemas.microsoft.com/office/powerpoint/2010/main" val="663068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instruction</a:t>
            </a:r>
            <a:endParaRPr lang="en-US" dirty="0"/>
          </a:p>
        </p:txBody>
      </p:sp>
      <p:sp>
        <p:nvSpPr>
          <p:cNvPr id="3" name="Content Placeholder 2"/>
          <p:cNvSpPr>
            <a:spLocks noGrp="1"/>
          </p:cNvSpPr>
          <p:nvPr>
            <p:ph idx="1"/>
          </p:nvPr>
        </p:nvSpPr>
        <p:spPr/>
        <p:txBody>
          <a:bodyPr>
            <a:normAutofit/>
          </a:bodyPr>
          <a:lstStyle/>
          <a:p>
            <a:r>
              <a:rPr lang="en-US" i="1" dirty="0" smtClean="0"/>
              <a:t>Common core does not discuss pedagogy, just the “what”. The topics of the standards are the same, but the expectations and outcomes are different. This will make the classroom different.</a:t>
            </a:r>
          </a:p>
          <a:p>
            <a:r>
              <a:rPr lang="en-US" dirty="0" smtClean="0"/>
              <a:t>Lecture 5%, Reading 10%, Audio-Visual 20%, Demonstration 30%, Discussion Group 50%, Practice by Doing 75%, Teach Others/Immediate Use 90%</a:t>
            </a:r>
          </a:p>
          <a:p>
            <a:r>
              <a:rPr lang="en-US" i="1" dirty="0" smtClean="0"/>
              <a:t>How does this change instruction?</a:t>
            </a:r>
          </a:p>
          <a:p>
            <a:endParaRPr lang="en-US" dirty="0"/>
          </a:p>
        </p:txBody>
      </p:sp>
    </p:spTree>
    <p:extLst>
      <p:ext uri="{BB962C8B-B14F-4D97-AF65-F5344CB8AC3E}">
        <p14:creationId xmlns:p14="http://schemas.microsoft.com/office/powerpoint/2010/main" val="2203932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Thinking</a:t>
            </a:r>
            <a:endParaRPr lang="en-US" dirty="0"/>
          </a:p>
        </p:txBody>
      </p:sp>
      <p:sp>
        <p:nvSpPr>
          <p:cNvPr id="3" name="Content Placeholder 2"/>
          <p:cNvSpPr>
            <a:spLocks noGrp="1"/>
          </p:cNvSpPr>
          <p:nvPr>
            <p:ph idx="1"/>
          </p:nvPr>
        </p:nvSpPr>
        <p:spPr/>
        <p:txBody>
          <a:bodyPr>
            <a:normAutofit lnSpcReduction="10000"/>
          </a:bodyPr>
          <a:lstStyle/>
          <a:p>
            <a:r>
              <a:rPr lang="en-US" dirty="0" smtClean="0"/>
              <a:t>Critical Thinking and Problem Solving: Reasoning effectively</a:t>
            </a:r>
          </a:p>
          <a:p>
            <a:r>
              <a:rPr lang="en-US" dirty="0" smtClean="0"/>
              <a:t>Communication: clearly and effectively through reading, writing, and speaking</a:t>
            </a:r>
          </a:p>
          <a:p>
            <a:r>
              <a:rPr lang="en-US" dirty="0" smtClean="0"/>
              <a:t>Collaboration: working in diverse teams, demonstrating initiative, demonstrating leadership</a:t>
            </a:r>
          </a:p>
          <a:p>
            <a:r>
              <a:rPr lang="en-US" dirty="0" smtClean="0"/>
              <a:t>Creativity and Innovation: working well with others</a:t>
            </a:r>
          </a:p>
          <a:p>
            <a:r>
              <a:rPr lang="en-US" dirty="0" smtClean="0"/>
              <a:t>Construction of Knowledge: integration of content from one subject</a:t>
            </a:r>
            <a:endParaRPr lang="en-US" dirty="0"/>
          </a:p>
        </p:txBody>
      </p:sp>
    </p:spTree>
    <p:extLst>
      <p:ext uri="{BB962C8B-B14F-4D97-AF65-F5344CB8AC3E}">
        <p14:creationId xmlns:p14="http://schemas.microsoft.com/office/powerpoint/2010/main" val="3557594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le 1"/>
          <p:cNvSpPr>
            <a:spLocks noGrp="1"/>
          </p:cNvSpPr>
          <p:nvPr>
            <p:ph type="title"/>
          </p:nvPr>
        </p:nvSpPr>
        <p:spPr/>
        <p:txBody>
          <a:bodyPr/>
          <a:lstStyle/>
          <a:p>
            <a:r>
              <a:rPr lang="en-US" sz="4900" smtClean="0">
                <a:latin typeface="Arial Narrow" pitchFamily="34" charset="0"/>
              </a:rPr>
              <a:t>Rigor/Relevance Framework </a:t>
            </a:r>
            <a:r>
              <a:rPr lang="en-US" sz="4900" baseline="30000" smtClean="0">
                <a:latin typeface="Arial Narrow" pitchFamily="34" charset="0"/>
              </a:rPr>
              <a:t>®</a:t>
            </a:r>
          </a:p>
        </p:txBody>
      </p:sp>
      <p:sp>
        <p:nvSpPr>
          <p:cNvPr id="3225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kumimoji="1">
                <a:solidFill>
                  <a:schemeClr val="tx1"/>
                </a:solidFill>
                <a:latin typeface="Arial" pitchFamily="34" charset="0"/>
                <a:ea typeface="ＭＳ Ｐゴシック" pitchFamily="34" charset="-128"/>
              </a:defRPr>
            </a:lvl9pPr>
          </a:lstStyle>
          <a:p>
            <a:fld id="{AC42B14F-4E67-481F-B1AB-5BE3073C4701}" type="slidenum">
              <a:rPr kumimoji="0" lang="en-US" smtClean="0">
                <a:solidFill>
                  <a:srgbClr val="FEF7E8"/>
                </a:solidFill>
                <a:cs typeface="Arial" pitchFamily="34" charset="0"/>
              </a:rPr>
              <a:pPr/>
              <a:t>8</a:t>
            </a:fld>
            <a:endParaRPr kumimoji="0" lang="en-US" smtClean="0">
              <a:solidFill>
                <a:srgbClr val="FEF7E8"/>
              </a:solidFill>
              <a:cs typeface="Arial" pitchFamily="34" charset="0"/>
            </a:endParaRPr>
          </a:p>
        </p:txBody>
      </p:sp>
      <p:pic>
        <p:nvPicPr>
          <p:cNvPr id="322562" name="Picture 3" descr="frameworkbasic-no-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11430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63" name="Text Box 4"/>
          <p:cNvSpPr txBox="1">
            <a:spLocks noChangeArrowheads="1"/>
          </p:cNvSpPr>
          <p:nvPr/>
        </p:nvSpPr>
        <p:spPr bwMode="auto">
          <a:xfrm rot="-5400000">
            <a:off x="5273676" y="3400425"/>
            <a:ext cx="3484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34" charset="-128"/>
              </a:defRPr>
            </a:lvl1pPr>
            <a:lvl2pPr marL="742950" indent="-285750">
              <a:defRPr kumimoji="1">
                <a:solidFill>
                  <a:schemeClr val="tx1"/>
                </a:solidFill>
                <a:latin typeface="Arial" pitchFamily="34" charset="0"/>
                <a:ea typeface="ＭＳ Ｐゴシック" pitchFamily="34" charset="-128"/>
              </a:defRPr>
            </a:lvl2pPr>
            <a:lvl3pPr marL="1143000" indent="-228600">
              <a:defRPr kumimoji="1">
                <a:solidFill>
                  <a:schemeClr val="tx1"/>
                </a:solidFill>
                <a:latin typeface="Arial" pitchFamily="34" charset="0"/>
                <a:ea typeface="ＭＳ Ｐゴシック" pitchFamily="34" charset="-128"/>
              </a:defRPr>
            </a:lvl3pPr>
            <a:lvl4pPr marL="1600200" indent="-228600">
              <a:defRPr kumimoji="1">
                <a:solidFill>
                  <a:schemeClr val="tx1"/>
                </a:solidFill>
                <a:latin typeface="Arial" pitchFamily="34" charset="0"/>
                <a:ea typeface="ＭＳ Ｐゴシック" pitchFamily="34" charset="-128"/>
              </a:defRPr>
            </a:lvl4pPr>
            <a:lvl5pPr marL="2057400" indent="-228600">
              <a:defRPr kumimoji="1">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34" charset="-128"/>
              </a:defRPr>
            </a:lvl9pPr>
          </a:lstStyle>
          <a:p>
            <a:pPr defTabSz="914400">
              <a:spcBef>
                <a:spcPct val="50000"/>
              </a:spcBef>
            </a:pPr>
            <a:r>
              <a:rPr lang="en-US" sz="1200">
                <a:solidFill>
                  <a:srgbClr val="000000"/>
                </a:solidFill>
                <a:latin typeface="Arial Narrow" pitchFamily="34" charset="0"/>
              </a:rPr>
              <a:t>International Center for Leadership in Education (n.d.)</a:t>
            </a:r>
          </a:p>
        </p:txBody>
      </p:sp>
    </p:spTree>
    <p:extLst>
      <p:ext uri="{BB962C8B-B14F-4D97-AF65-F5344CB8AC3E}">
        <p14:creationId xmlns:p14="http://schemas.microsoft.com/office/powerpoint/2010/main" val="3798402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Level Examples</a:t>
            </a:r>
            <a:endParaRPr lang="en-US" dirty="0"/>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29950" cy="1266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8313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614</TotalTime>
  <Words>1201</Words>
  <Application>Microsoft Office PowerPoint</Application>
  <PresentationFormat>On-screen Show (4:3)</PresentationFormat>
  <Paragraphs>161</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CCSS Module 3 Effective Instruction</vt:lpstr>
      <vt:lpstr>Objectives</vt:lpstr>
      <vt:lpstr>Review of Six Shifts from 97 Standards to CCSS</vt:lpstr>
      <vt:lpstr>Module 3 Effective Instruction</vt:lpstr>
      <vt:lpstr>CA Standards for the Teaching Profession</vt:lpstr>
      <vt:lpstr>Effective instruction</vt:lpstr>
      <vt:lpstr>21st Century Thinking</vt:lpstr>
      <vt:lpstr>Rigor/Relevance Framework ®</vt:lpstr>
      <vt:lpstr>Middle Level Examples</vt:lpstr>
      <vt:lpstr>Rigor/Relevance Framework Teacher/Student Roles</vt:lpstr>
      <vt:lpstr>Number Talks Strategy</vt:lpstr>
      <vt:lpstr>PowerPoint Presentation</vt:lpstr>
      <vt:lpstr>Standards for  Mathematical Practice</vt:lpstr>
      <vt:lpstr>Create a Frayer Model Poster</vt:lpstr>
      <vt:lpstr>PowerPoint Presentation</vt:lpstr>
    </vt:vector>
  </TitlesOfParts>
  <Company>Palm Springs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CCSS Module 3 Effective Instuction  Module 4 Effective Planning</dc:title>
  <dc:creator>Whittaker, Angela (awhittaker@psusd.us)</dc:creator>
  <cp:lastModifiedBy>Whittaker, Angela (awhittaker@psusd.us)</cp:lastModifiedBy>
  <cp:revision>22</cp:revision>
  <cp:lastPrinted>2012-12-13T22:26:11Z</cp:lastPrinted>
  <dcterms:created xsi:type="dcterms:W3CDTF">2012-12-12T16:27:17Z</dcterms:created>
  <dcterms:modified xsi:type="dcterms:W3CDTF">2012-12-17T16:28:54Z</dcterms:modified>
</cp:coreProperties>
</file>