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59" r:id="rId4"/>
    <p:sldId id="261" r:id="rId5"/>
    <p:sldId id="262" r:id="rId6"/>
    <p:sldId id="257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F8040-4703-4149-9C41-ECAD031975C6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E0460-CA8F-4FB8-9291-F46025865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7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465">
              <a:defRPr sz="23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1pPr>
            <a:lvl2pPr marL="35879619" indent="-35447153" defTabSz="896465">
              <a:defRPr sz="23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2pPr>
            <a:lvl3pPr>
              <a:defRPr sz="23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3pPr>
            <a:lvl4pPr>
              <a:defRPr sz="23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4pPr>
            <a:lvl5pPr>
              <a:defRPr sz="23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9pPr>
          </a:lstStyle>
          <a:p>
            <a:fld id="{E1AEB237-F58A-46B3-8E39-06E85E4D24FB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-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79BCFAC-34F5-4260-87AC-2D8D27177CEC}" type="slidenum">
              <a:rPr lang="en-US" sz="1200">
                <a:latin typeface="Calibri" pitchFamily="34" charset="0"/>
              </a:rPr>
              <a:pPr eaLnBrk="1" hangingPunct="1"/>
              <a:t>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66AD7B-0203-49F5-A243-CCC8498253B8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B82BCC0-71CB-47C7-9FE0-CF3F4E867B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AD7B-0203-49F5-A243-CCC8498253B8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BCC0-71CB-47C7-9FE0-CF3F4E867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AD7B-0203-49F5-A243-CCC8498253B8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BCC0-71CB-47C7-9FE0-CF3F4E867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604BA5C-3FE0-4442-AF43-819A45EEB4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0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66AD7B-0203-49F5-A243-CCC8498253B8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82BCC0-71CB-47C7-9FE0-CF3F4E867B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66AD7B-0203-49F5-A243-CCC8498253B8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B82BCC0-71CB-47C7-9FE0-CF3F4E867B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AD7B-0203-49F5-A243-CCC8498253B8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BCC0-71CB-47C7-9FE0-CF3F4E867B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AD7B-0203-49F5-A243-CCC8498253B8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BCC0-71CB-47C7-9FE0-CF3F4E867B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66AD7B-0203-49F5-A243-CCC8498253B8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82BCC0-71CB-47C7-9FE0-CF3F4E867B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AD7B-0203-49F5-A243-CCC8498253B8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BCC0-71CB-47C7-9FE0-CF3F4E867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66AD7B-0203-49F5-A243-CCC8498253B8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82BCC0-71CB-47C7-9FE0-CF3F4E867B5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66AD7B-0203-49F5-A243-CCC8498253B8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82BCC0-71CB-47C7-9FE0-CF3F4E867B5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66AD7B-0203-49F5-A243-CCC8498253B8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82BCC0-71CB-47C7-9FE0-CF3F4E867B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cop.edu/agguide/a-g-requirements/g-college-prep/index.html" TargetMode="External"/><Relationship Id="rId3" Type="http://schemas.openxmlformats.org/officeDocument/2006/relationships/hyperlink" Target="http://www.ucop.edu/agguide/a-g-requirements/b-english/index.html" TargetMode="External"/><Relationship Id="rId7" Type="http://schemas.openxmlformats.org/officeDocument/2006/relationships/hyperlink" Target="http://www.ucop.edu/agguide/a-g-requirements/f-visual-performing-arts/index.html" TargetMode="External"/><Relationship Id="rId2" Type="http://schemas.openxmlformats.org/officeDocument/2006/relationships/hyperlink" Target="http://www.ucop.edu/agguide/a-g-requirements/a-history-social-science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cop.edu/agguide/a-g-requirements/e-language/index.html" TargetMode="External"/><Relationship Id="rId5" Type="http://schemas.openxmlformats.org/officeDocument/2006/relationships/hyperlink" Target="http://www.ucop.edu/agguide/a-g-requirements/d-lab-science/index.html" TargetMode="External"/><Relationship Id="rId4" Type="http://schemas.openxmlformats.org/officeDocument/2006/relationships/hyperlink" Target="http://www.ucop.edu/agguide/a-g-requirements/c-mathematics/index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AVID</a:t>
            </a:r>
            <a:endParaRPr lang="en-US" sz="9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Painted Hills Middle School</a:t>
            </a:r>
          </a:p>
          <a:p>
            <a:r>
              <a:rPr lang="en-US" dirty="0" smtClean="0"/>
              <a:t>2012-2013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09600" y="1082675"/>
            <a:ext cx="73914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Mission of </a:t>
            </a:r>
            <a:r>
              <a:rPr lang="en-US" sz="3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AVID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09600" y="2057400"/>
            <a:ext cx="73152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1pPr>
            <a:lvl2pPr marL="635000" indent="-5207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The mission of AVID is to ensure that ALL students, and most especially the least served students who are in the middle:</a:t>
            </a:r>
          </a:p>
          <a:p>
            <a:pPr eaLnBrk="1" hangingPunct="1"/>
            <a:endParaRPr lang="en-US" sz="2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will succeed in </a:t>
            </a: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rigorous curriculum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will complete a </a:t>
            </a: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rigorous college preparatory path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will enter </a:t>
            </a: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mainstream activities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of the school;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will increase their enrollment in </a:t>
            </a: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four-year colleges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 and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will become </a:t>
            </a: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educated and responsible participants and leaders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in a democratic society.</a:t>
            </a:r>
          </a:p>
          <a:p>
            <a:pPr eaLnBrk="1" hangingPunct="1"/>
            <a:endParaRPr lang="en-US" sz="2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AVID’s systemic approach is designed to support students and educators as they increase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school-wide/district-wide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learning and performance.</a:t>
            </a:r>
          </a:p>
        </p:txBody>
      </p:sp>
    </p:spTree>
    <p:extLst>
      <p:ext uri="{BB962C8B-B14F-4D97-AF65-F5344CB8AC3E}">
        <p14:creationId xmlns:p14="http://schemas.microsoft.com/office/powerpoint/2010/main" val="410164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685800" y="1749425"/>
            <a:ext cx="73914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3600"/>
              </a:lnSpc>
            </a:pPr>
            <a:r>
              <a:rPr lang="en-US" sz="2600" dirty="0">
                <a:latin typeface="+mn-lt"/>
              </a:rPr>
              <a:t>Rigor is the goal of helping students develop the capacity to understand content that is </a:t>
            </a:r>
            <a:r>
              <a:rPr lang="en-US" sz="26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complex</a:t>
            </a:r>
            <a:r>
              <a:rPr lang="en-US" sz="2600" dirty="0">
                <a:latin typeface="+mn-lt"/>
              </a:rPr>
              <a:t>, </a:t>
            </a:r>
            <a:r>
              <a:rPr lang="en-US" sz="26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ambiguous</a:t>
            </a:r>
            <a:r>
              <a:rPr lang="en-US" sz="2600" dirty="0">
                <a:latin typeface="+mn-lt"/>
              </a:rPr>
              <a:t>, </a:t>
            </a:r>
            <a:r>
              <a:rPr lang="en-US" sz="26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provocative</a:t>
            </a:r>
            <a:r>
              <a:rPr lang="en-US" sz="2600" dirty="0">
                <a:latin typeface="+mn-lt"/>
              </a:rPr>
              <a:t>, and personally or emotionally </a:t>
            </a:r>
            <a:r>
              <a:rPr lang="en-US" sz="26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challenging</a:t>
            </a:r>
            <a:r>
              <a:rPr lang="en-US" sz="2600" dirty="0">
                <a:latin typeface="+mn-lt"/>
              </a:rPr>
              <a:t>.</a:t>
            </a:r>
          </a:p>
          <a:p>
            <a:pPr eaLnBrk="1" hangingPunct="1">
              <a:lnSpc>
                <a:spcPts val="3600"/>
              </a:lnSpc>
            </a:pPr>
            <a:endParaRPr lang="en-US" sz="2600" dirty="0">
              <a:latin typeface="+mn-lt"/>
            </a:endParaRPr>
          </a:p>
          <a:p>
            <a:pPr algn="ctr" eaLnBrk="1" hangingPunct="1">
              <a:lnSpc>
                <a:spcPts val="3600"/>
              </a:lnSpc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Taking rigorous courses opens doors!</a:t>
            </a:r>
          </a:p>
          <a:p>
            <a:pPr eaLnBrk="1" hangingPunct="1"/>
            <a:endParaRPr lang="en-US" sz="2000" dirty="0">
              <a:latin typeface="+mn-lt"/>
            </a:endParaRPr>
          </a:p>
          <a:p>
            <a:pPr eaLnBrk="1" hangingPunct="1"/>
            <a:endParaRPr lang="en-US" sz="2000" dirty="0">
              <a:latin typeface="+mn-lt"/>
            </a:endParaRPr>
          </a:p>
          <a:p>
            <a:pPr eaLnBrk="1" hangingPunct="1"/>
            <a:r>
              <a:rPr lang="en-US" sz="1600" i="1" dirty="0">
                <a:latin typeface="+mn-lt"/>
              </a:rPr>
              <a:t>Source: Teaching What Matters Most; Standards and Strategies for Raising Student Achievement by Strong, Silver and Perini, ASCD, 2001.</a:t>
            </a:r>
            <a:endParaRPr lang="en-US" sz="2500" dirty="0">
              <a:latin typeface="+mn-lt"/>
            </a:endParaRPr>
          </a:p>
        </p:txBody>
      </p:sp>
      <p:sp>
        <p:nvSpPr>
          <p:cNvPr id="44035" name="Title 1"/>
          <p:cNvSpPr txBox="1">
            <a:spLocks/>
          </p:cNvSpPr>
          <p:nvPr/>
        </p:nvSpPr>
        <p:spPr bwMode="auto">
          <a:xfrm>
            <a:off x="599941" y="685800"/>
            <a:ext cx="685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is Academic Rigor?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4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Desert Hot Springs High School </a:t>
            </a:r>
            <a:r>
              <a:rPr 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Graduation Requirements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3962400" cy="4530725"/>
          </a:xfrm>
        </p:spPr>
        <p:txBody>
          <a:bodyPr/>
          <a:lstStyle/>
          <a:p>
            <a:endParaRPr lang="en-US" sz="2800" dirty="0"/>
          </a:p>
          <a:p>
            <a:r>
              <a:rPr lang="en-US" sz="2800" dirty="0"/>
              <a:t>Students must acquire </a:t>
            </a:r>
            <a:r>
              <a:rPr lang="en-US" sz="28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225</a:t>
            </a:r>
            <a:r>
              <a:rPr lang="en-US" sz="2800" dirty="0"/>
              <a:t> </a:t>
            </a:r>
            <a:r>
              <a:rPr lang="en-US" sz="2800" dirty="0" smtClean="0"/>
              <a:t>credits</a:t>
            </a:r>
          </a:p>
          <a:p>
            <a:endParaRPr lang="en-US" sz="1600" dirty="0"/>
          </a:p>
          <a:p>
            <a:r>
              <a:rPr lang="en-US" sz="2800" dirty="0" smtClean="0"/>
              <a:t>Minimum </a:t>
            </a:r>
            <a:r>
              <a:rPr lang="en-US" sz="2800" b="1" u="sng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2.0 GPA </a:t>
            </a:r>
            <a:r>
              <a:rPr lang="en-US" sz="1800" dirty="0" smtClean="0"/>
              <a:t>(</a:t>
            </a:r>
            <a:r>
              <a:rPr lang="en-US" sz="1800" i="1" dirty="0" smtClean="0"/>
              <a:t>UC and CSU systems)</a:t>
            </a:r>
            <a:endParaRPr lang="en-US" sz="1800" dirty="0"/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  <p:pic>
        <p:nvPicPr>
          <p:cNvPr id="34823" name="Picture 7" descr="MC900382577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6482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494324"/>
              </p:ext>
            </p:extLst>
          </p:nvPr>
        </p:nvGraphicFramePr>
        <p:xfrm>
          <a:off x="4121150" y="1660525"/>
          <a:ext cx="4052888" cy="478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5" imgW="6872357" imgH="8117083" progId="Word.Document.8">
                  <p:embed/>
                </p:oleObj>
              </mc:Choice>
              <mc:Fallback>
                <p:oleObj name="Document" r:id="rId5" imgW="6872357" imgH="8117083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21150" y="1660525"/>
                        <a:ext cx="4052888" cy="4783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eft Arrow 4"/>
          <p:cNvSpPr/>
          <p:nvPr/>
        </p:nvSpPr>
        <p:spPr>
          <a:xfrm rot="18626967">
            <a:off x="7877710" y="3035215"/>
            <a:ext cx="838200" cy="3801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 rot="2670170">
            <a:off x="7952861" y="2154504"/>
            <a:ext cx="1219200" cy="1076285"/>
          </a:xfrm>
          <a:prstGeom prst="irregularSeal2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022918" y="2554148"/>
            <a:ext cx="1219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COLLEGE!</a:t>
            </a:r>
            <a:endParaRPr 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Left Arrow 13"/>
          <p:cNvSpPr/>
          <p:nvPr/>
        </p:nvSpPr>
        <p:spPr>
          <a:xfrm rot="18626967">
            <a:off x="7603818" y="5509976"/>
            <a:ext cx="838200" cy="3801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4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b="1" u="sng" dirty="0" smtClean="0">
                <a:solidFill>
                  <a:schemeClr val="accent6"/>
                </a:solidFill>
              </a:rPr>
              <a:t>Example:</a:t>
            </a:r>
            <a:r>
              <a:rPr lang="en-US" b="1" dirty="0" smtClean="0">
                <a:solidFill>
                  <a:schemeClr val="accent6"/>
                </a:solidFill>
              </a:rPr>
              <a:t>  A student earns five B’s and one A in their classes.  What is their G.P.A.  ???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 Point Average /G.P.A.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457200" y="3505200"/>
            <a:ext cx="3048000" cy="310854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2000" dirty="0" smtClean="0">
                <a:latin typeface="Lucida Sans Unicode" pitchFamily="34" charset="0"/>
              </a:rPr>
              <a:t>Period 1 – B = 3.0</a:t>
            </a:r>
          </a:p>
          <a:p>
            <a:pPr algn="r" eaLnBrk="1" hangingPunct="1">
              <a:defRPr/>
            </a:pPr>
            <a:r>
              <a:rPr lang="en-US" sz="2000" dirty="0" smtClean="0">
                <a:latin typeface="Lucida Sans Unicode" pitchFamily="34" charset="0"/>
              </a:rPr>
              <a:t>Period 2 – B = 3.0</a:t>
            </a:r>
          </a:p>
          <a:p>
            <a:pPr algn="r" eaLnBrk="1" hangingPunct="1">
              <a:defRPr/>
            </a:pPr>
            <a:r>
              <a:rPr lang="en-US" sz="2000" dirty="0" smtClean="0">
                <a:latin typeface="Lucida Sans Unicode" pitchFamily="34" charset="0"/>
              </a:rPr>
              <a:t>Period 3 – B = 3.0</a:t>
            </a:r>
          </a:p>
          <a:p>
            <a:pPr algn="r" eaLnBrk="1" hangingPunct="1">
              <a:defRPr/>
            </a:pPr>
            <a:r>
              <a:rPr lang="en-US" sz="2000" dirty="0" smtClean="0">
                <a:latin typeface="Lucida Sans Unicode" pitchFamily="34" charset="0"/>
              </a:rPr>
              <a:t>Period 4 – B = 3.0</a:t>
            </a:r>
          </a:p>
          <a:p>
            <a:pPr algn="r" eaLnBrk="1" hangingPunct="1">
              <a:defRPr/>
            </a:pPr>
            <a:r>
              <a:rPr lang="en-US" sz="2000" dirty="0" smtClean="0">
                <a:latin typeface="Lucida Sans Unicode" pitchFamily="34" charset="0"/>
              </a:rPr>
              <a:t>Period 5 – B = 3.0</a:t>
            </a:r>
          </a:p>
          <a:p>
            <a:pPr algn="r" eaLnBrk="1" hangingPunct="1">
              <a:defRPr/>
            </a:pPr>
            <a:r>
              <a:rPr lang="en-US" sz="2000" dirty="0" smtClean="0">
                <a:latin typeface="Lucida Sans Unicode" pitchFamily="34" charset="0"/>
              </a:rPr>
              <a:t>Period </a:t>
            </a:r>
            <a:r>
              <a:rPr lang="en-US" sz="2000" dirty="0">
                <a:latin typeface="Lucida Sans Unicode" pitchFamily="34" charset="0"/>
              </a:rPr>
              <a:t>6 – A = 4.0</a:t>
            </a:r>
          </a:p>
          <a:p>
            <a:pPr eaLnBrk="1" hangingPunct="1">
              <a:defRPr/>
            </a:pPr>
            <a:endParaRPr lang="en-US" sz="2000" dirty="0" smtClean="0">
              <a:latin typeface="Lucida Sans Unicode" pitchFamily="34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Lucida Sans Unicode" pitchFamily="34" charset="0"/>
              </a:rPr>
              <a:t>        </a:t>
            </a:r>
          </a:p>
          <a:p>
            <a:pPr eaLnBrk="1" hangingPunct="1">
              <a:defRPr/>
            </a:pPr>
            <a:r>
              <a:rPr lang="en-US" sz="2800" dirty="0" smtClean="0">
                <a:latin typeface="Lucida Sans Unicode" pitchFamily="34" charset="0"/>
              </a:rPr>
              <a:t>   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Total:  19.0 </a:t>
            </a: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201357" y="5504881"/>
            <a:ext cx="20574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43400" y="3505200"/>
            <a:ext cx="4343400" cy="273843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j-lt"/>
              </a:rPr>
              <a:t>19.0 divided by 6 periods equals the </a:t>
            </a:r>
            <a:r>
              <a:rPr lang="en-US" sz="2800" u="sng" dirty="0">
                <a:latin typeface="+mj-lt"/>
              </a:rPr>
              <a:t>G</a:t>
            </a:r>
            <a:r>
              <a:rPr lang="en-US" sz="2800" dirty="0">
                <a:latin typeface="+mj-lt"/>
              </a:rPr>
              <a:t>rade </a:t>
            </a:r>
            <a:r>
              <a:rPr lang="en-US" sz="2800" u="sng" dirty="0">
                <a:latin typeface="+mj-lt"/>
              </a:rPr>
              <a:t>P</a:t>
            </a:r>
            <a:r>
              <a:rPr lang="en-US" sz="2800" dirty="0">
                <a:latin typeface="+mj-lt"/>
              </a:rPr>
              <a:t>oint </a:t>
            </a:r>
            <a:r>
              <a:rPr lang="en-US" sz="2800" u="sng" dirty="0">
                <a:latin typeface="+mj-lt"/>
              </a:rPr>
              <a:t>A</a:t>
            </a:r>
            <a:r>
              <a:rPr lang="en-US" sz="2800" dirty="0">
                <a:latin typeface="+mj-lt"/>
              </a:rPr>
              <a:t>verage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</a:rPr>
              <a:t>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19.0 / 6 = </a:t>
            </a:r>
            <a:r>
              <a:rPr lang="en-US" sz="2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3.17 G.P.A.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3657600" y="5181600"/>
            <a:ext cx="542925" cy="712788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12" name="TextBox 15"/>
          <p:cNvSpPr txBox="1">
            <a:spLocks noChangeArrowheads="1"/>
          </p:cNvSpPr>
          <p:nvPr/>
        </p:nvSpPr>
        <p:spPr bwMode="auto">
          <a:xfrm>
            <a:off x="679450" y="3033713"/>
            <a:ext cx="2438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Step 1</a:t>
            </a:r>
          </a:p>
        </p:txBody>
      </p:sp>
      <p:sp>
        <p:nvSpPr>
          <p:cNvPr id="21513" name="TextBox 16"/>
          <p:cNvSpPr txBox="1">
            <a:spLocks noChangeArrowheads="1"/>
          </p:cNvSpPr>
          <p:nvPr/>
        </p:nvSpPr>
        <p:spPr bwMode="auto">
          <a:xfrm>
            <a:off x="5257800" y="3033713"/>
            <a:ext cx="2438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Step 2</a:t>
            </a:r>
          </a:p>
        </p:txBody>
      </p:sp>
      <p:sp>
        <p:nvSpPr>
          <p:cNvPr id="4" name="Plus 3"/>
          <p:cNvSpPr/>
          <p:nvPr/>
        </p:nvSpPr>
        <p:spPr bwMode="auto">
          <a:xfrm>
            <a:off x="500085" y="4841987"/>
            <a:ext cx="533400" cy="569912"/>
          </a:xfrm>
          <a:prstGeom prst="mathPlus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5540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0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A-G Graduation Requirements: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University of California and California State University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7620000" cy="5181600"/>
          </a:xfrm>
        </p:spPr>
        <p:txBody>
          <a:bodyPr>
            <a:normAutofit fontScale="55000" lnSpcReduction="20000"/>
          </a:bodyPr>
          <a:lstStyle/>
          <a:p>
            <a:r>
              <a:rPr lang="en-US" sz="2500" b="1" dirty="0" smtClean="0">
                <a:hlinkClick r:id="rId2"/>
              </a:rPr>
              <a:t>History/Social Science </a:t>
            </a:r>
            <a:r>
              <a:rPr lang="en-US" sz="2500" b="1" dirty="0">
                <a:hlinkClick r:id="rId2"/>
              </a:rPr>
              <a:t>(“a”)</a:t>
            </a:r>
            <a:r>
              <a:rPr lang="en-US" sz="2500" dirty="0"/>
              <a:t> – </a:t>
            </a:r>
            <a:r>
              <a:rPr lang="en-US" sz="2500" i="1" dirty="0"/>
              <a:t>Two years</a:t>
            </a:r>
            <a:r>
              <a:rPr lang="en-US" sz="2500" dirty="0"/>
              <a:t>, including one year of world history, cultures and historical geography and one year of U.S. history, or one-half year of U.S. history and one-half year of American government or civics.</a:t>
            </a:r>
          </a:p>
          <a:p>
            <a:endParaRPr lang="en-US" sz="2500" b="1" dirty="0" smtClean="0">
              <a:hlinkClick r:id="rId3"/>
            </a:endParaRPr>
          </a:p>
          <a:p>
            <a:r>
              <a:rPr lang="en-US" sz="2500" b="1" dirty="0" smtClean="0">
                <a:hlinkClick r:id="rId3"/>
              </a:rPr>
              <a:t>English </a:t>
            </a:r>
            <a:r>
              <a:rPr lang="en-US" sz="2500" b="1" dirty="0">
                <a:hlinkClick r:id="rId3"/>
              </a:rPr>
              <a:t>(“b”)</a:t>
            </a:r>
            <a:r>
              <a:rPr lang="en-US" sz="2500" dirty="0"/>
              <a:t> – </a:t>
            </a:r>
            <a:r>
              <a:rPr lang="en-US" sz="2500" i="1" dirty="0"/>
              <a:t>Four years </a:t>
            </a:r>
            <a:r>
              <a:rPr lang="en-US" sz="2500" dirty="0"/>
              <a:t>of college preparatory English that includes frequent and regular writing, reading of classic and modern literature, and practice listening and speaking.</a:t>
            </a:r>
          </a:p>
          <a:p>
            <a:endParaRPr lang="en-US" sz="2500" b="1" dirty="0" smtClean="0">
              <a:hlinkClick r:id="rId4"/>
            </a:endParaRPr>
          </a:p>
          <a:p>
            <a:r>
              <a:rPr lang="en-US" sz="2500" b="1" dirty="0" smtClean="0">
                <a:hlinkClick r:id="rId4"/>
              </a:rPr>
              <a:t>Mathematics </a:t>
            </a:r>
            <a:r>
              <a:rPr lang="en-US" sz="2500" b="1" dirty="0">
                <a:hlinkClick r:id="rId4"/>
              </a:rPr>
              <a:t>(“c”)</a:t>
            </a:r>
            <a:r>
              <a:rPr lang="en-US" sz="2500" dirty="0"/>
              <a:t> – </a:t>
            </a:r>
            <a:r>
              <a:rPr lang="en-US" sz="2500" i="1" dirty="0"/>
              <a:t>Three years </a:t>
            </a:r>
            <a:r>
              <a:rPr lang="en-US" sz="2500" dirty="0"/>
              <a:t>of college-preparatory mathematics that include the topics covered in elementary and advanced algebra and two- and three-dimensional geometry.</a:t>
            </a:r>
          </a:p>
          <a:p>
            <a:endParaRPr lang="en-US" sz="2500" b="1" dirty="0" smtClean="0">
              <a:hlinkClick r:id="rId5"/>
            </a:endParaRPr>
          </a:p>
          <a:p>
            <a:r>
              <a:rPr lang="en-US" sz="2500" b="1" dirty="0" smtClean="0">
                <a:hlinkClick r:id="rId5"/>
              </a:rPr>
              <a:t>Laboratory Science </a:t>
            </a:r>
            <a:r>
              <a:rPr lang="en-US" sz="2500" b="1" dirty="0">
                <a:hlinkClick r:id="rId5"/>
              </a:rPr>
              <a:t>(“d”)</a:t>
            </a:r>
            <a:r>
              <a:rPr lang="en-US" sz="2500" dirty="0"/>
              <a:t> – </a:t>
            </a:r>
            <a:r>
              <a:rPr lang="en-US" sz="2500" i="1" dirty="0"/>
              <a:t>Two years </a:t>
            </a:r>
            <a:r>
              <a:rPr lang="en-US" sz="2500" dirty="0"/>
              <a:t>of laboratory science providing fundamental knowledge in at least two of the three disciplines of biology, chemistry and physics.</a:t>
            </a:r>
          </a:p>
          <a:p>
            <a:endParaRPr lang="en-US" sz="2500" b="1" dirty="0" smtClean="0">
              <a:hlinkClick r:id="rId6"/>
            </a:endParaRPr>
          </a:p>
          <a:p>
            <a:r>
              <a:rPr lang="en-US" sz="2500" b="1" dirty="0" smtClean="0">
                <a:hlinkClick r:id="rId6"/>
              </a:rPr>
              <a:t>Language </a:t>
            </a:r>
            <a:r>
              <a:rPr lang="en-US" sz="2500" b="1" dirty="0">
                <a:hlinkClick r:id="rId6"/>
              </a:rPr>
              <a:t>other than English (“e”)</a:t>
            </a:r>
            <a:r>
              <a:rPr lang="en-US" sz="2500" b="1" dirty="0"/>
              <a:t> </a:t>
            </a:r>
            <a:r>
              <a:rPr lang="en-US" sz="2500" dirty="0"/>
              <a:t>– </a:t>
            </a:r>
            <a:r>
              <a:rPr lang="en-US" sz="2500" i="1" dirty="0"/>
              <a:t>Two years </a:t>
            </a:r>
            <a:r>
              <a:rPr lang="en-US" sz="2500" dirty="0"/>
              <a:t>of the same language other than English or equivalent to the second-level of high school instruction.</a:t>
            </a:r>
          </a:p>
          <a:p>
            <a:endParaRPr lang="en-US" sz="2500" b="1" dirty="0" smtClean="0">
              <a:hlinkClick r:id="rId7"/>
            </a:endParaRPr>
          </a:p>
          <a:p>
            <a:r>
              <a:rPr lang="en-US" sz="2500" b="1" dirty="0" smtClean="0">
                <a:hlinkClick r:id="rId7"/>
              </a:rPr>
              <a:t>Visual </a:t>
            </a:r>
            <a:r>
              <a:rPr lang="en-US" sz="2500" b="1" dirty="0">
                <a:hlinkClick r:id="rId7"/>
              </a:rPr>
              <a:t>and </a:t>
            </a:r>
            <a:r>
              <a:rPr lang="en-US" sz="2500" b="1" dirty="0" smtClean="0">
                <a:hlinkClick r:id="rId7"/>
              </a:rPr>
              <a:t>Performing Arts </a:t>
            </a:r>
            <a:r>
              <a:rPr lang="en-US" sz="2500" b="1" dirty="0">
                <a:hlinkClick r:id="rId7"/>
              </a:rPr>
              <a:t>(“f”)</a:t>
            </a:r>
            <a:r>
              <a:rPr lang="en-US" sz="2500" dirty="0"/>
              <a:t> – </a:t>
            </a:r>
            <a:r>
              <a:rPr lang="en-US" sz="2500" i="1" dirty="0"/>
              <a:t>One year</a:t>
            </a:r>
            <a:r>
              <a:rPr lang="en-US" sz="2500" dirty="0"/>
              <a:t>, including dance, drama/theater, music or visual art.</a:t>
            </a:r>
          </a:p>
          <a:p>
            <a:endParaRPr lang="en-US" sz="2500" b="1" dirty="0" smtClean="0">
              <a:hlinkClick r:id="rId8"/>
            </a:endParaRPr>
          </a:p>
          <a:p>
            <a:r>
              <a:rPr lang="en-US" sz="2500" b="1" dirty="0" smtClean="0">
                <a:hlinkClick r:id="rId8"/>
              </a:rPr>
              <a:t>College-preparatory Elective </a:t>
            </a:r>
            <a:r>
              <a:rPr lang="en-US" sz="2500" b="1" dirty="0">
                <a:hlinkClick r:id="rId8"/>
              </a:rPr>
              <a:t>(“g”)</a:t>
            </a:r>
            <a:r>
              <a:rPr lang="en-US" sz="2500" dirty="0"/>
              <a:t> – </a:t>
            </a:r>
            <a:r>
              <a:rPr lang="en-US" sz="2500" i="1" dirty="0"/>
              <a:t>One year </a:t>
            </a:r>
            <a:r>
              <a:rPr lang="en-US" sz="2500" dirty="0"/>
              <a:t>chosen from the “a-f” courses beyond those used to satisfy the requirements above, or courses that have been approved solely for use as “g” electives.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1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DHSHS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b="1" baseline="30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Grade Expectations</a:t>
            </a:r>
            <a:endParaRPr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7467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AVID students </a:t>
            </a:r>
            <a:r>
              <a:rPr lang="en-US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n-US" dirty="0"/>
              <a:t> maintain enrollment in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least 1 higher level (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rigorous!)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</a:t>
            </a:r>
            <a:r>
              <a:rPr lang="en-US" dirty="0"/>
              <a:t>per year </a:t>
            </a:r>
          </a:p>
          <a:p>
            <a:endParaRPr lang="en-US" sz="400" dirty="0"/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(Honors/Advanced Placement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AVID students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n-US" dirty="0" smtClean="0"/>
              <a:t> maintain grades of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“C” or higher</a:t>
            </a:r>
            <a:r>
              <a:rPr lang="en-US" dirty="0" smtClean="0"/>
              <a:t> in ALL classes.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AVID students </a:t>
            </a:r>
            <a:r>
              <a:rPr lang="en-US" b="1" u="sng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n-US" dirty="0" smtClean="0"/>
              <a:t> take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Cornell Notes </a:t>
            </a:r>
            <a:r>
              <a:rPr lang="en-US" dirty="0" smtClean="0"/>
              <a:t>in every class, every day and maintain them in an organized binder.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AVID students </a:t>
            </a:r>
            <a:r>
              <a:rPr lang="en-US" b="1" u="sng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n-US" dirty="0" smtClean="0"/>
              <a:t> commit 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least 2 hours of homework</a:t>
            </a:r>
            <a:r>
              <a:rPr lang="en-US" dirty="0" smtClean="0"/>
              <a:t> a night.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Parents Can Help: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Get to know your child’s teachers and keep in regular contact with them – (E-mail is a great way to keep in touch!)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Sign up for Parent Connect and check it regularly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Have your student show you his/her agenda or assignment book and encourage them to complete it daily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Encourage your student to get involved on campus – through clubs, intramural sports, tutoring, etc.</a:t>
            </a:r>
          </a:p>
          <a:p>
            <a:pPr eaLnBrk="1" hangingPunct="1">
              <a:defRPr/>
            </a:pPr>
            <a:endParaRPr lang="en-US" sz="2000" dirty="0" smtClean="0"/>
          </a:p>
        </p:txBody>
      </p:sp>
      <p:pic>
        <p:nvPicPr>
          <p:cNvPr id="15364" name="Picture 4" descr="MM90004656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257800"/>
            <a:ext cx="476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MM900318123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91200"/>
            <a:ext cx="11430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07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644</Words>
  <Application>Microsoft Office PowerPoint</Application>
  <PresentationFormat>On-screen Show (4:3)</PresentationFormat>
  <Paragraphs>80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Oriel</vt:lpstr>
      <vt:lpstr>Document</vt:lpstr>
      <vt:lpstr>AVID</vt:lpstr>
      <vt:lpstr>PowerPoint Presentation</vt:lpstr>
      <vt:lpstr>PowerPoint Presentation</vt:lpstr>
      <vt:lpstr>Desert Hot Springs High School Graduation Requirements</vt:lpstr>
      <vt:lpstr>Grade Point Average /G.P.A.</vt:lpstr>
      <vt:lpstr>A-G Graduation Requirements: University of California and California State University systems</vt:lpstr>
      <vt:lpstr>DHSHS AVID 9th Grade Expectations</vt:lpstr>
      <vt:lpstr>How Parents Can Help: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AVID</dc:title>
  <dc:creator>Todd, Lisa (ltodd@psusd.us)</dc:creator>
  <cp:lastModifiedBy>Whittaker, Angela (awhittaker@psusd.us)</cp:lastModifiedBy>
  <cp:revision>7</cp:revision>
  <dcterms:created xsi:type="dcterms:W3CDTF">2012-11-16T22:16:33Z</dcterms:created>
  <dcterms:modified xsi:type="dcterms:W3CDTF">2012-11-19T16:59:35Z</dcterms:modified>
</cp:coreProperties>
</file>